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Helvetica World" panose="020B0604020202020204" charset="-128"/>
      <p:regular r:id="rId14"/>
    </p:embeddedFont>
    <p:embeddedFont>
      <p:font typeface="Helvetica World Bold" panose="020B0604020202020204" charset="-128"/>
      <p:regular r:id="rId15"/>
    </p:embeddedFont>
    <p:embeddedFont>
      <p:font typeface="Garet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5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grpSp>
        <p:nvGrpSpPr>
          <p:cNvPr id="2" name="Group 2"/>
          <p:cNvGrpSpPr/>
          <p:nvPr/>
        </p:nvGrpSpPr>
        <p:grpSpPr>
          <a:xfrm rot="7458190">
            <a:off x="10477411" y="-4291124"/>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9C8369"/>
            </a:solidFill>
            <a:ln cap="sq">
              <a:noFill/>
              <a:prstDash val="solid"/>
              <a:miter/>
            </a:ln>
          </p:spPr>
        </p:sp>
        <p:sp>
          <p:nvSpPr>
            <p:cNvPr id="4" name="TextBox 4"/>
            <p:cNvSpPr txBox="1"/>
            <p:nvPr/>
          </p:nvSpPr>
          <p:spPr>
            <a:xfrm>
              <a:off x="0" y="-133350"/>
              <a:ext cx="1476351" cy="1033876"/>
            </a:xfrm>
            <a:prstGeom prst="rect">
              <a:avLst/>
            </a:prstGeom>
          </p:spPr>
          <p:txBody>
            <a:bodyPr lIns="123349" tIns="123349" rIns="123349" bIns="123349" rtlCol="0" anchor="ctr"/>
            <a:lstStyle/>
            <a:p>
              <a:pPr marL="0" lvl="0" indent="0" algn="ctr">
                <a:lnSpc>
                  <a:spcPts val="9600"/>
                </a:lnSpc>
                <a:spcBef>
                  <a:spcPct val="0"/>
                </a:spcBef>
              </a:pPr>
              <a:endParaRPr/>
            </a:p>
          </p:txBody>
        </p:sp>
      </p:grpSp>
      <p:grpSp>
        <p:nvGrpSpPr>
          <p:cNvPr id="5" name="Group 5"/>
          <p:cNvGrpSpPr>
            <a:grpSpLocks noChangeAspect="1"/>
          </p:cNvGrpSpPr>
          <p:nvPr/>
        </p:nvGrpSpPr>
        <p:grpSpPr>
          <a:xfrm rot="5400000">
            <a:off x="9296383" y="1330628"/>
            <a:ext cx="8302229" cy="830219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C8369"/>
            </a:solidFill>
            <a:ln w="12700">
              <a:solidFill>
                <a:srgbClr val="000000"/>
              </a:solidFill>
            </a:ln>
          </p:spPr>
        </p:sp>
      </p:grpSp>
      <p:grpSp>
        <p:nvGrpSpPr>
          <p:cNvPr id="7" name="Group 7"/>
          <p:cNvGrpSpPr/>
          <p:nvPr/>
        </p:nvGrpSpPr>
        <p:grpSpPr>
          <a:xfrm>
            <a:off x="10004210" y="2038438"/>
            <a:ext cx="6886575" cy="688657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9" name="Group 9"/>
          <p:cNvGrpSpPr/>
          <p:nvPr/>
        </p:nvGrpSpPr>
        <p:grpSpPr>
          <a:xfrm>
            <a:off x="666750" y="3184525"/>
            <a:ext cx="8324850" cy="6435725"/>
            <a:chOff x="0" y="0"/>
            <a:chExt cx="11099800" cy="8580967"/>
          </a:xfrm>
        </p:grpSpPr>
        <p:sp>
          <p:nvSpPr>
            <p:cNvPr id="10" name="TextBox 10"/>
            <p:cNvSpPr txBox="1"/>
            <p:nvPr/>
          </p:nvSpPr>
          <p:spPr>
            <a:xfrm>
              <a:off x="0" y="95250"/>
              <a:ext cx="11099800" cy="7179310"/>
            </a:xfrm>
            <a:prstGeom prst="rect">
              <a:avLst/>
            </a:prstGeom>
          </p:spPr>
          <p:txBody>
            <a:bodyPr lIns="0" tIns="0" rIns="0" bIns="0" rtlCol="0" anchor="t">
              <a:spAutoFit/>
            </a:bodyPr>
            <a:lstStyle/>
            <a:p>
              <a:pPr marL="0" lvl="0" indent="0" algn="l">
                <a:lnSpc>
                  <a:spcPts val="10560"/>
                </a:lnSpc>
              </a:pPr>
              <a:r>
                <a:rPr lang="en-US" sz="9600" b="1" spc="-240">
                  <a:solidFill>
                    <a:srgbClr val="72624A"/>
                  </a:solidFill>
                  <a:latin typeface="Garet Bold"/>
                  <a:ea typeface="Garet Bold"/>
                  <a:cs typeface="Garet Bold"/>
                  <a:sym typeface="Garet Bold"/>
                </a:rPr>
                <a:t>Unleashing Insights Through Visuals</a:t>
              </a:r>
            </a:p>
          </p:txBody>
        </p:sp>
        <p:sp>
          <p:nvSpPr>
            <p:cNvPr id="11" name="TextBox 11"/>
            <p:cNvSpPr txBox="1"/>
            <p:nvPr/>
          </p:nvSpPr>
          <p:spPr>
            <a:xfrm>
              <a:off x="0" y="7561157"/>
              <a:ext cx="9588500" cy="1019810"/>
            </a:xfrm>
            <a:prstGeom prst="rect">
              <a:avLst/>
            </a:prstGeom>
          </p:spPr>
          <p:txBody>
            <a:bodyPr lIns="0" tIns="0" rIns="0" bIns="0" rtlCol="0" anchor="t">
              <a:spAutoFit/>
            </a:bodyPr>
            <a:lstStyle/>
            <a:p>
              <a:pPr marL="0" lvl="0" indent="0" algn="l">
                <a:lnSpc>
                  <a:spcPts val="3120"/>
                </a:lnSpc>
              </a:pPr>
              <a:r>
                <a:rPr lang="en-US" sz="2400">
                  <a:solidFill>
                    <a:srgbClr val="72624A"/>
                  </a:solidFill>
                  <a:latin typeface="Helvetica World"/>
                  <a:ea typeface="Helvetica World"/>
                  <a:cs typeface="Helvetica World"/>
                  <a:sym typeface="Helvetica World"/>
                </a:rPr>
                <a:t>Presented by [Your Name], Data Visualization Expert and Consultant</a:t>
              </a:r>
            </a:p>
          </p:txBody>
        </p:sp>
      </p:grpSp>
      <p:sp>
        <p:nvSpPr>
          <p:cNvPr id="12" name="TextBox 12"/>
          <p:cNvSpPr txBox="1"/>
          <p:nvPr/>
        </p:nvSpPr>
        <p:spPr>
          <a:xfrm>
            <a:off x="2105025" y="794385"/>
            <a:ext cx="5448300" cy="335280"/>
          </a:xfrm>
          <a:prstGeom prst="rect">
            <a:avLst/>
          </a:prstGeom>
        </p:spPr>
        <p:txBody>
          <a:bodyPr lIns="0" tIns="0" rIns="0" bIns="0" rtlCol="0" anchor="t">
            <a:spAutoFit/>
          </a:bodyPr>
          <a:lstStyle/>
          <a:p>
            <a:pPr marL="0" lvl="0" indent="0" algn="l">
              <a:lnSpc>
                <a:spcPts val="2640"/>
              </a:lnSpc>
            </a:pPr>
            <a:r>
              <a:rPr lang="en-US" sz="2400" b="1" spc="60">
                <a:solidFill>
                  <a:srgbClr val="72624A"/>
                </a:solidFill>
                <a:latin typeface="Garet Bold"/>
                <a:ea typeface="Garet Bold"/>
                <a:cs typeface="Garet Bold"/>
                <a:sym typeface="Garet Bold"/>
              </a:rPr>
              <a:t>INSIGHTS ANALYTICS GROUP</a:t>
            </a:r>
          </a:p>
        </p:txBody>
      </p:sp>
      <p:sp>
        <p:nvSpPr>
          <p:cNvPr id="13" name="Freeform 13"/>
          <p:cNvSpPr/>
          <p:nvPr/>
        </p:nvSpPr>
        <p:spPr>
          <a:xfrm>
            <a:off x="666750" y="666750"/>
            <a:ext cx="895350" cy="895350"/>
          </a:xfrm>
          <a:custGeom>
            <a:avLst/>
            <a:gdLst/>
            <a:ahLst/>
            <a:cxnLst/>
            <a:rect l="l" t="t" r="r" b="b"/>
            <a:pathLst>
              <a:path w="895350" h="895350">
                <a:moveTo>
                  <a:pt x="0" y="0"/>
                </a:moveTo>
                <a:lnTo>
                  <a:pt x="895350" y="0"/>
                </a:lnTo>
                <a:lnTo>
                  <a:pt x="895350" y="895350"/>
                </a:lnTo>
                <a:lnTo>
                  <a:pt x="0" y="8953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grpSp>
        <p:nvGrpSpPr>
          <p:cNvPr id="2" name="Group 2"/>
          <p:cNvGrpSpPr/>
          <p:nvPr/>
        </p:nvGrpSpPr>
        <p:grpSpPr>
          <a:xfrm rot="2058190">
            <a:off x="-8315153" y="-2517302"/>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72624A"/>
            </a:solidFill>
            <a:ln cap="sq">
              <a:noFill/>
              <a:prstDash val="solid"/>
              <a:miter/>
            </a:ln>
          </p:spPr>
        </p:sp>
        <p:sp>
          <p:nvSpPr>
            <p:cNvPr id="4" name="TextBox 4"/>
            <p:cNvSpPr txBox="1"/>
            <p:nvPr/>
          </p:nvSpPr>
          <p:spPr>
            <a:xfrm>
              <a:off x="0" y="-161925"/>
              <a:ext cx="1476351" cy="1062451"/>
            </a:xfrm>
            <a:prstGeom prst="rect">
              <a:avLst/>
            </a:prstGeom>
          </p:spPr>
          <p:txBody>
            <a:bodyPr lIns="123349" tIns="123349" rIns="123349" bIns="123349" rtlCol="0" anchor="ctr"/>
            <a:lstStyle/>
            <a:p>
              <a:pPr marL="0" lvl="0" indent="0" algn="ctr">
                <a:lnSpc>
                  <a:spcPts val="11200"/>
                </a:lnSpc>
                <a:spcBef>
                  <a:spcPct val="0"/>
                </a:spcBef>
              </a:pPr>
              <a:endParaRPr/>
            </a:p>
          </p:txBody>
        </p:sp>
      </p:grpSp>
      <p:grpSp>
        <p:nvGrpSpPr>
          <p:cNvPr id="5" name="Group 5"/>
          <p:cNvGrpSpPr/>
          <p:nvPr/>
        </p:nvGrpSpPr>
        <p:grpSpPr>
          <a:xfrm>
            <a:off x="9296400" y="666750"/>
            <a:ext cx="7191375" cy="7762875"/>
            <a:chOff x="0" y="0"/>
            <a:chExt cx="9588500" cy="10350500"/>
          </a:xfrm>
        </p:grpSpPr>
        <p:sp>
          <p:nvSpPr>
            <p:cNvPr id="6" name="TextBox 6"/>
            <p:cNvSpPr txBox="1"/>
            <p:nvPr/>
          </p:nvSpPr>
          <p:spPr>
            <a:xfrm>
              <a:off x="0" y="76200"/>
              <a:ext cx="9588500" cy="2871893"/>
            </a:xfrm>
            <a:prstGeom prst="rect">
              <a:avLst/>
            </a:prstGeom>
          </p:spPr>
          <p:txBody>
            <a:bodyPr lIns="0" tIns="0" rIns="0" bIns="0" rtlCol="0" anchor="t">
              <a:spAutoFit/>
            </a:bodyPr>
            <a:lstStyle/>
            <a:p>
              <a:pPr marL="0" lvl="0" indent="0" algn="l">
                <a:lnSpc>
                  <a:spcPts val="8359"/>
                </a:lnSpc>
              </a:pPr>
              <a:r>
                <a:rPr lang="en-US" sz="7599" b="1" spc="-189">
                  <a:solidFill>
                    <a:srgbClr val="72624A"/>
                  </a:solidFill>
                  <a:latin typeface="Garet Bold"/>
                  <a:ea typeface="Garet Bold"/>
                  <a:cs typeface="Garet Bold"/>
                  <a:sym typeface="Garet Bold"/>
                </a:rPr>
                <a:t>Value of Visualization</a:t>
              </a:r>
            </a:p>
          </p:txBody>
        </p:sp>
        <p:sp>
          <p:nvSpPr>
            <p:cNvPr id="7" name="TextBox 7"/>
            <p:cNvSpPr txBox="1"/>
            <p:nvPr/>
          </p:nvSpPr>
          <p:spPr>
            <a:xfrm>
              <a:off x="0" y="3733376"/>
              <a:ext cx="9588500" cy="6617124"/>
            </a:xfrm>
            <a:prstGeom prst="rect">
              <a:avLst/>
            </a:prstGeom>
          </p:spPr>
          <p:txBody>
            <a:bodyPr lIns="0" tIns="0" rIns="0" bIns="0" rtlCol="0" anchor="t">
              <a:spAutoFit/>
            </a:bodyPr>
            <a:lstStyle/>
            <a:p>
              <a:pPr marL="0" lvl="0" indent="0" algn="l">
                <a:lnSpc>
                  <a:spcPts val="3919"/>
                </a:lnSpc>
              </a:pPr>
              <a:r>
                <a:rPr lang="en-US" sz="2799">
                  <a:solidFill>
                    <a:srgbClr val="72624A"/>
                  </a:solidFill>
                  <a:latin typeface="Helvetica World"/>
                  <a:ea typeface="Helvetica World"/>
                  <a:cs typeface="Helvetica World"/>
                  <a:sym typeface="Helvetica World"/>
                </a:rPr>
                <a:t>The </a:t>
              </a:r>
              <a:r>
                <a:rPr lang="en-US" sz="2799" b="1">
                  <a:solidFill>
                    <a:srgbClr val="72624A"/>
                  </a:solidFill>
                  <a:latin typeface="Helvetica World Bold"/>
                  <a:ea typeface="Helvetica World Bold"/>
                  <a:cs typeface="Helvetica World Bold"/>
                  <a:sym typeface="Helvetica World Bold"/>
                </a:rPr>
                <a:t>value of data visualization</a:t>
              </a:r>
              <a:r>
                <a:rPr lang="en-US" sz="2799">
                  <a:solidFill>
                    <a:srgbClr val="72624A"/>
                  </a:solidFill>
                  <a:latin typeface="Helvetica World"/>
                  <a:ea typeface="Helvetica World"/>
                  <a:cs typeface="Helvetica World"/>
                  <a:sym typeface="Helvetica World"/>
                </a:rPr>
                <a:t> lies in its ability to transform complex data into easily digestible formats. Effectively designed visuals not only enhance understanding but also foster better decision-making. By adhering to core principles like clarity and simplicity, professionals can communicate insights and narratives that drive action, ultimately unlocking the potential of their data in impactful ways.</a:t>
              </a:r>
            </a:p>
          </p:txBody>
        </p:sp>
      </p:grpSp>
      <p:grpSp>
        <p:nvGrpSpPr>
          <p:cNvPr id="8" name="Group 8"/>
          <p:cNvGrpSpPr/>
          <p:nvPr/>
        </p:nvGrpSpPr>
        <p:grpSpPr>
          <a:xfrm>
            <a:off x="-39072" y="1318054"/>
            <a:ext cx="8302229" cy="8302196"/>
            <a:chOff x="0" y="0"/>
            <a:chExt cx="11069639" cy="11069594"/>
          </a:xfrm>
        </p:grpSpPr>
        <p:grpSp>
          <p:nvGrpSpPr>
            <p:cNvPr id="9" name="Group 9"/>
            <p:cNvGrpSpPr>
              <a:grpSpLocks noChangeAspect="1"/>
            </p:cNvGrpSpPr>
            <p:nvPr/>
          </p:nvGrpSpPr>
          <p:grpSpPr>
            <a:xfrm>
              <a:off x="0" y="0"/>
              <a:ext cx="11069639" cy="1106959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2624A"/>
              </a:solidFill>
              <a:ln w="12700">
                <a:solidFill>
                  <a:srgbClr val="000000"/>
                </a:solidFill>
              </a:ln>
            </p:spPr>
          </p:sp>
        </p:grpSp>
        <p:grpSp>
          <p:nvGrpSpPr>
            <p:cNvPr id="11" name="Group 11"/>
            <p:cNvGrpSpPr/>
            <p:nvPr/>
          </p:nvGrpSpPr>
          <p:grpSpPr>
            <a:xfrm>
              <a:off x="943769" y="943747"/>
              <a:ext cx="9182100" cy="9182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2" name="TextBox 2"/>
          <p:cNvSpPr txBox="1"/>
          <p:nvPr/>
        </p:nvSpPr>
        <p:spPr>
          <a:xfrm>
            <a:off x="666750" y="742950"/>
            <a:ext cx="8629650" cy="1077595"/>
          </a:xfrm>
          <a:prstGeom prst="rect">
            <a:avLst/>
          </a:prstGeom>
        </p:spPr>
        <p:txBody>
          <a:bodyPr lIns="0" tIns="0" rIns="0" bIns="0" rtlCol="0" anchor="t">
            <a:spAutoFit/>
          </a:bodyPr>
          <a:lstStyle/>
          <a:p>
            <a:pPr marL="0" lvl="0" indent="0" algn="l">
              <a:lnSpc>
                <a:spcPts val="8359"/>
              </a:lnSpc>
            </a:pPr>
            <a:r>
              <a:rPr lang="en-US" sz="7599" b="1" spc="-189">
                <a:solidFill>
                  <a:srgbClr val="72624A"/>
                </a:solidFill>
                <a:latin typeface="Garet Bold"/>
                <a:ea typeface="Garet Bold"/>
                <a:cs typeface="Garet Bold"/>
                <a:sym typeface="Garet Bold"/>
              </a:rPr>
              <a:t>Next Steps</a:t>
            </a:r>
          </a:p>
        </p:txBody>
      </p:sp>
      <p:grpSp>
        <p:nvGrpSpPr>
          <p:cNvPr id="3" name="Group 3"/>
          <p:cNvGrpSpPr/>
          <p:nvPr/>
        </p:nvGrpSpPr>
        <p:grpSpPr>
          <a:xfrm>
            <a:off x="12172950" y="7834312"/>
            <a:ext cx="5448300" cy="1792986"/>
            <a:chOff x="0" y="0"/>
            <a:chExt cx="7264400" cy="2390648"/>
          </a:xfrm>
        </p:grpSpPr>
        <p:sp>
          <p:nvSpPr>
            <p:cNvPr id="4" name="TextBox 4"/>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Applying Best Practices</a:t>
              </a:r>
            </a:p>
          </p:txBody>
        </p:sp>
        <p:sp>
          <p:nvSpPr>
            <p:cNvPr id="5" name="TextBox 5"/>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spcBef>
                  <a:spcPct val="0"/>
                </a:spcBef>
              </a:pPr>
              <a:r>
                <a:rPr lang="en-US" sz="2310" u="none" strike="noStrike">
                  <a:solidFill>
                    <a:srgbClr val="72624A"/>
                  </a:solidFill>
                  <a:latin typeface="Helvetica World"/>
                  <a:ea typeface="Helvetica World"/>
                  <a:cs typeface="Helvetica World"/>
                  <a:sym typeface="Helvetica World"/>
                </a:rPr>
                <a:t>Implement </a:t>
              </a:r>
              <a:r>
                <a:rPr lang="en-US" sz="2310" b="1" u="none" strike="noStrike">
                  <a:solidFill>
                    <a:srgbClr val="72624A"/>
                  </a:solidFill>
                  <a:latin typeface="Helvetica World Bold"/>
                  <a:ea typeface="Helvetica World Bold"/>
                  <a:cs typeface="Helvetica World Bold"/>
                  <a:sym typeface="Helvetica World Bold"/>
                </a:rPr>
                <a:t>key principles</a:t>
              </a:r>
              <a:r>
                <a:rPr lang="en-US" sz="2310" u="none" strike="noStrike">
                  <a:solidFill>
                    <a:srgbClr val="72624A"/>
                  </a:solidFill>
                  <a:latin typeface="Helvetica World"/>
                  <a:ea typeface="Helvetica World"/>
                  <a:cs typeface="Helvetica World"/>
                  <a:sym typeface="Helvetica World"/>
                </a:rPr>
                <a:t> of clarity and simplicity in your projects to elevate your data storytelling effectiveness.</a:t>
              </a:r>
            </a:p>
          </p:txBody>
        </p:sp>
      </p:grpSp>
      <p:sp>
        <p:nvSpPr>
          <p:cNvPr id="6" name="TextBox 6"/>
          <p:cNvSpPr txBox="1"/>
          <p:nvPr/>
        </p:nvSpPr>
        <p:spPr>
          <a:xfrm>
            <a:off x="10734675" y="779145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03</a:t>
            </a:r>
          </a:p>
        </p:txBody>
      </p:sp>
      <p:grpSp>
        <p:nvGrpSpPr>
          <p:cNvPr id="7" name="Group 7"/>
          <p:cNvGrpSpPr/>
          <p:nvPr/>
        </p:nvGrpSpPr>
        <p:grpSpPr>
          <a:xfrm>
            <a:off x="12172950" y="5148262"/>
            <a:ext cx="5448300" cy="1792986"/>
            <a:chOff x="0" y="0"/>
            <a:chExt cx="7264400" cy="2390648"/>
          </a:xfrm>
        </p:grpSpPr>
        <p:sp>
          <p:nvSpPr>
            <p:cNvPr id="8" name="TextBox 8"/>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Tool Trials</a:t>
              </a:r>
            </a:p>
          </p:txBody>
        </p:sp>
        <p:sp>
          <p:nvSpPr>
            <p:cNvPr id="9" name="TextBox 9"/>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spcBef>
                  <a:spcPct val="0"/>
                </a:spcBef>
              </a:pPr>
              <a:r>
                <a:rPr lang="en-US" sz="2310" u="none" strike="noStrike">
                  <a:solidFill>
                    <a:srgbClr val="72624A"/>
                  </a:solidFill>
                  <a:latin typeface="Helvetica World"/>
                  <a:ea typeface="Helvetica World"/>
                  <a:cs typeface="Helvetica World"/>
                  <a:sym typeface="Helvetica World"/>
                </a:rPr>
                <a:t>Experiment with </a:t>
              </a:r>
              <a:r>
                <a:rPr lang="en-US" sz="2310" b="1" u="none" strike="noStrike">
                  <a:solidFill>
                    <a:srgbClr val="72624A"/>
                  </a:solidFill>
                  <a:latin typeface="Helvetica World Bold"/>
                  <a:ea typeface="Helvetica World Bold"/>
                  <a:cs typeface="Helvetica World Bold"/>
                  <a:sym typeface="Helvetica World Bold"/>
                </a:rPr>
                <a:t>leading software</a:t>
              </a:r>
              <a:r>
                <a:rPr lang="en-US" sz="2310" u="none" strike="noStrike">
                  <a:solidFill>
                    <a:srgbClr val="72624A"/>
                  </a:solidFill>
                  <a:latin typeface="Helvetica World"/>
                  <a:ea typeface="Helvetica World"/>
                  <a:cs typeface="Helvetica World"/>
                  <a:sym typeface="Helvetica World"/>
                </a:rPr>
                <a:t> like Tableau and Power BI to enhance your visualization capabilities and workflow.</a:t>
              </a:r>
            </a:p>
          </p:txBody>
        </p:sp>
      </p:grpSp>
      <p:sp>
        <p:nvSpPr>
          <p:cNvPr id="10" name="TextBox 10"/>
          <p:cNvSpPr txBox="1"/>
          <p:nvPr/>
        </p:nvSpPr>
        <p:spPr>
          <a:xfrm>
            <a:off x="10734675" y="510540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02</a:t>
            </a:r>
          </a:p>
        </p:txBody>
      </p:sp>
      <p:grpSp>
        <p:nvGrpSpPr>
          <p:cNvPr id="11" name="Group 11"/>
          <p:cNvGrpSpPr/>
          <p:nvPr/>
        </p:nvGrpSpPr>
        <p:grpSpPr>
          <a:xfrm>
            <a:off x="12172950" y="2457450"/>
            <a:ext cx="5448300" cy="1792986"/>
            <a:chOff x="0" y="0"/>
            <a:chExt cx="7264400" cy="2390648"/>
          </a:xfrm>
        </p:grpSpPr>
        <p:sp>
          <p:nvSpPr>
            <p:cNvPr id="12" name="TextBox 12"/>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pPr>
              <a:r>
                <a:rPr lang="en-US" sz="2310">
                  <a:solidFill>
                    <a:srgbClr val="72624A"/>
                  </a:solidFill>
                  <a:latin typeface="Helvetica World"/>
                  <a:ea typeface="Helvetica World"/>
                  <a:cs typeface="Helvetica World"/>
                  <a:sym typeface="Helvetica World"/>
                </a:rPr>
                <a:t>Invest in </a:t>
              </a:r>
              <a:r>
                <a:rPr lang="en-US" sz="2310" b="1">
                  <a:solidFill>
                    <a:srgbClr val="72624A"/>
                  </a:solidFill>
                  <a:latin typeface="Helvetica World Bold"/>
                  <a:ea typeface="Helvetica World Bold"/>
                  <a:cs typeface="Helvetica World Bold"/>
                  <a:sym typeface="Helvetica World Bold"/>
                </a:rPr>
                <a:t>online courses</a:t>
              </a:r>
              <a:r>
                <a:rPr lang="en-US" sz="2310">
                  <a:solidFill>
                    <a:srgbClr val="72624A"/>
                  </a:solidFill>
                  <a:latin typeface="Helvetica World"/>
                  <a:ea typeface="Helvetica World"/>
                  <a:cs typeface="Helvetica World"/>
                  <a:sym typeface="Helvetica World"/>
                </a:rPr>
                <a:t> to deepen your understanding of data visualization techniques and best practices.</a:t>
              </a:r>
            </a:p>
          </p:txBody>
        </p:sp>
        <p:sp>
          <p:nvSpPr>
            <p:cNvPr id="13" name="TextBox 13"/>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Training Resources</a:t>
              </a:r>
            </a:p>
          </p:txBody>
        </p:sp>
      </p:grpSp>
      <p:sp>
        <p:nvSpPr>
          <p:cNvPr id="14" name="TextBox 14"/>
          <p:cNvSpPr txBox="1"/>
          <p:nvPr/>
        </p:nvSpPr>
        <p:spPr>
          <a:xfrm>
            <a:off x="10734675" y="241935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01</a:t>
            </a:r>
          </a:p>
        </p:txBody>
      </p:sp>
      <p:sp>
        <p:nvSpPr>
          <p:cNvPr id="15" name="Freeform 15"/>
          <p:cNvSpPr/>
          <p:nvPr/>
        </p:nvSpPr>
        <p:spPr>
          <a:xfrm>
            <a:off x="666750" y="8724900"/>
            <a:ext cx="895350" cy="895350"/>
          </a:xfrm>
          <a:custGeom>
            <a:avLst/>
            <a:gdLst/>
            <a:ahLst/>
            <a:cxnLst/>
            <a:rect l="l" t="t" r="r" b="b"/>
            <a:pathLst>
              <a:path w="895350" h="895350">
                <a:moveTo>
                  <a:pt x="0" y="0"/>
                </a:moveTo>
                <a:lnTo>
                  <a:pt x="895350" y="0"/>
                </a:lnTo>
                <a:lnTo>
                  <a:pt x="895350" y="895350"/>
                </a:lnTo>
                <a:lnTo>
                  <a:pt x="0" y="89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grpSp>
        <p:nvGrpSpPr>
          <p:cNvPr id="2" name="Group 2"/>
          <p:cNvGrpSpPr/>
          <p:nvPr/>
        </p:nvGrpSpPr>
        <p:grpSpPr>
          <a:xfrm>
            <a:off x="9296400" y="7199954"/>
            <a:ext cx="7191375" cy="1571148"/>
            <a:chOff x="0" y="0"/>
            <a:chExt cx="9588500" cy="2094864"/>
          </a:xfrm>
        </p:grpSpPr>
        <p:sp>
          <p:nvSpPr>
            <p:cNvPr id="3" name="TextBox 3"/>
            <p:cNvSpPr txBox="1"/>
            <p:nvPr/>
          </p:nvSpPr>
          <p:spPr>
            <a:xfrm>
              <a:off x="0" y="-38100"/>
              <a:ext cx="9588500" cy="515620"/>
            </a:xfrm>
            <a:prstGeom prst="rect">
              <a:avLst/>
            </a:prstGeom>
          </p:spPr>
          <p:txBody>
            <a:bodyPr lIns="0" tIns="0" rIns="0" bIns="0" rtlCol="0" anchor="t">
              <a:spAutoFit/>
            </a:bodyPr>
            <a:lstStyle/>
            <a:p>
              <a:pPr marL="0" lvl="0" indent="0" algn="l">
                <a:lnSpc>
                  <a:spcPts val="3359"/>
                </a:lnSpc>
              </a:pPr>
              <a:r>
                <a:rPr lang="en-US" sz="2400">
                  <a:solidFill>
                    <a:srgbClr val="72624A"/>
                  </a:solidFill>
                  <a:latin typeface="Helvetica World"/>
                  <a:ea typeface="Helvetica World"/>
                  <a:cs typeface="Helvetica World"/>
                  <a:sym typeface="Helvetica World"/>
                </a:rPr>
                <a:t>123 Anywhere St., Any City, ST 12345</a:t>
              </a:r>
            </a:p>
          </p:txBody>
        </p:sp>
        <p:sp>
          <p:nvSpPr>
            <p:cNvPr id="4" name="TextBox 4"/>
            <p:cNvSpPr txBox="1"/>
            <p:nvPr/>
          </p:nvSpPr>
          <p:spPr>
            <a:xfrm>
              <a:off x="0" y="770572"/>
              <a:ext cx="9588500" cy="515620"/>
            </a:xfrm>
            <a:prstGeom prst="rect">
              <a:avLst/>
            </a:prstGeom>
          </p:spPr>
          <p:txBody>
            <a:bodyPr lIns="0" tIns="0" rIns="0" bIns="0" rtlCol="0" anchor="t">
              <a:spAutoFit/>
            </a:bodyPr>
            <a:lstStyle/>
            <a:p>
              <a:pPr marL="0" lvl="0" indent="0" algn="l">
                <a:lnSpc>
                  <a:spcPts val="3359"/>
                </a:lnSpc>
              </a:pPr>
              <a:r>
                <a:rPr lang="en-US" sz="2400">
                  <a:solidFill>
                    <a:srgbClr val="72624A"/>
                  </a:solidFill>
                  <a:latin typeface="Helvetica World"/>
                  <a:ea typeface="Helvetica World"/>
                  <a:cs typeface="Helvetica World"/>
                  <a:sym typeface="Helvetica World"/>
                </a:rPr>
                <a:t>123-456-7890</a:t>
              </a:r>
            </a:p>
          </p:txBody>
        </p:sp>
        <p:sp>
          <p:nvSpPr>
            <p:cNvPr id="5" name="TextBox 5"/>
            <p:cNvSpPr txBox="1"/>
            <p:nvPr/>
          </p:nvSpPr>
          <p:spPr>
            <a:xfrm>
              <a:off x="0" y="1579244"/>
              <a:ext cx="9588500" cy="515620"/>
            </a:xfrm>
            <a:prstGeom prst="rect">
              <a:avLst/>
            </a:prstGeom>
          </p:spPr>
          <p:txBody>
            <a:bodyPr lIns="0" tIns="0" rIns="0" bIns="0" rtlCol="0" anchor="t">
              <a:spAutoFit/>
            </a:bodyPr>
            <a:lstStyle/>
            <a:p>
              <a:pPr marL="0" lvl="0" indent="0" algn="l">
                <a:lnSpc>
                  <a:spcPts val="3359"/>
                </a:lnSpc>
              </a:pPr>
              <a:r>
                <a:rPr lang="en-US" sz="2400">
                  <a:solidFill>
                    <a:srgbClr val="72624A"/>
                  </a:solidFill>
                  <a:latin typeface="Helvetica World"/>
                  <a:ea typeface="Helvetica World"/>
                  <a:cs typeface="Helvetica World"/>
                  <a:sym typeface="Helvetica World"/>
                </a:rPr>
                <a:t>hello@reallygreatsite.com</a:t>
              </a:r>
            </a:p>
          </p:txBody>
        </p:sp>
      </p:grpSp>
      <p:grpSp>
        <p:nvGrpSpPr>
          <p:cNvPr id="6" name="Group 6"/>
          <p:cNvGrpSpPr/>
          <p:nvPr/>
        </p:nvGrpSpPr>
        <p:grpSpPr>
          <a:xfrm>
            <a:off x="9296400" y="674684"/>
            <a:ext cx="7191375" cy="1781183"/>
            <a:chOff x="0" y="0"/>
            <a:chExt cx="9588500" cy="2374910"/>
          </a:xfrm>
        </p:grpSpPr>
        <p:sp>
          <p:nvSpPr>
            <p:cNvPr id="7" name="TextBox 7"/>
            <p:cNvSpPr txBox="1"/>
            <p:nvPr/>
          </p:nvSpPr>
          <p:spPr>
            <a:xfrm>
              <a:off x="0" y="76200"/>
              <a:ext cx="9588500" cy="1462203"/>
            </a:xfrm>
            <a:prstGeom prst="rect">
              <a:avLst/>
            </a:prstGeom>
          </p:spPr>
          <p:txBody>
            <a:bodyPr lIns="0" tIns="0" rIns="0" bIns="0" rtlCol="0" anchor="t">
              <a:spAutoFit/>
            </a:bodyPr>
            <a:lstStyle/>
            <a:p>
              <a:pPr marL="0" lvl="0" indent="0" algn="l">
                <a:lnSpc>
                  <a:spcPts val="8360"/>
                </a:lnSpc>
              </a:pPr>
              <a:r>
                <a:rPr lang="en-US" sz="7600" b="1" spc="-190">
                  <a:solidFill>
                    <a:srgbClr val="72624A"/>
                  </a:solidFill>
                  <a:latin typeface="Garet Bold"/>
                  <a:ea typeface="Garet Bold"/>
                  <a:cs typeface="Garet Bold"/>
                  <a:sym typeface="Garet Bold"/>
                </a:rPr>
                <a:t>Let's Connect</a:t>
              </a:r>
            </a:p>
          </p:txBody>
        </p:sp>
        <p:sp>
          <p:nvSpPr>
            <p:cNvPr id="8" name="TextBox 8"/>
            <p:cNvSpPr txBox="1"/>
            <p:nvPr/>
          </p:nvSpPr>
          <p:spPr>
            <a:xfrm>
              <a:off x="0" y="1825000"/>
              <a:ext cx="9588500" cy="549910"/>
            </a:xfrm>
            <a:prstGeom prst="rect">
              <a:avLst/>
            </a:prstGeom>
          </p:spPr>
          <p:txBody>
            <a:bodyPr lIns="0" tIns="0" rIns="0" bIns="0" rtlCol="0" anchor="t">
              <a:spAutoFit/>
            </a:bodyPr>
            <a:lstStyle/>
            <a:p>
              <a:pPr marL="0" lvl="0" indent="0" algn="l">
                <a:lnSpc>
                  <a:spcPts val="3120"/>
                </a:lnSpc>
              </a:pPr>
              <a:r>
                <a:rPr lang="en-US" sz="2400" b="1">
                  <a:solidFill>
                    <a:srgbClr val="72624A"/>
                  </a:solidFill>
                  <a:latin typeface="Helvetica World Bold"/>
                  <a:ea typeface="Helvetica World Bold"/>
                  <a:cs typeface="Helvetica World Bold"/>
                  <a:sym typeface="Helvetica World Bold"/>
                </a:rPr>
                <a:t>YOUR FEEDBACK MATTERS</a:t>
              </a:r>
            </a:p>
          </p:txBody>
        </p:sp>
      </p:grpSp>
      <p:grpSp>
        <p:nvGrpSpPr>
          <p:cNvPr id="9" name="Group 9"/>
          <p:cNvGrpSpPr/>
          <p:nvPr/>
        </p:nvGrpSpPr>
        <p:grpSpPr>
          <a:xfrm>
            <a:off x="-9470904" y="-5630646"/>
            <a:ext cx="17734061" cy="15250896"/>
            <a:chOff x="0" y="0"/>
            <a:chExt cx="23645414" cy="20334528"/>
          </a:xfrm>
        </p:grpSpPr>
        <p:grpSp>
          <p:nvGrpSpPr>
            <p:cNvPr id="10" name="Group 10"/>
            <p:cNvGrpSpPr/>
            <p:nvPr/>
          </p:nvGrpSpPr>
          <p:grpSpPr>
            <a:xfrm rot="2058190">
              <a:off x="1541001" y="4151125"/>
              <a:ext cx="18147848" cy="11069594"/>
              <a:chOff x="0" y="0"/>
              <a:chExt cx="1476351" cy="900526"/>
            </a:xfrm>
          </p:grpSpPr>
          <p:sp>
            <p:nvSpPr>
              <p:cNvPr id="11" name="Freeform 11"/>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72624A"/>
              </a:solidFill>
              <a:ln cap="sq">
                <a:noFill/>
                <a:prstDash val="solid"/>
                <a:miter/>
              </a:ln>
            </p:spPr>
          </p:sp>
          <p:sp>
            <p:nvSpPr>
              <p:cNvPr id="12" name="TextBox 12"/>
              <p:cNvSpPr txBox="1"/>
              <p:nvPr/>
            </p:nvSpPr>
            <p:spPr>
              <a:xfrm>
                <a:off x="0" y="-133350"/>
                <a:ext cx="1476351" cy="1033876"/>
              </a:xfrm>
              <a:prstGeom prst="rect">
                <a:avLst/>
              </a:prstGeom>
            </p:spPr>
            <p:txBody>
              <a:bodyPr lIns="123349" tIns="123349" rIns="123349" bIns="123349" rtlCol="0" anchor="ctr"/>
              <a:lstStyle/>
              <a:p>
                <a:pPr marL="0" lvl="0" indent="0" algn="ctr">
                  <a:lnSpc>
                    <a:spcPts val="9600"/>
                  </a:lnSpc>
                  <a:spcBef>
                    <a:spcPct val="0"/>
                  </a:spcBef>
                </a:pPr>
                <a:endParaRPr/>
              </a:p>
            </p:txBody>
          </p:sp>
        </p:grpSp>
        <p:grpSp>
          <p:nvGrpSpPr>
            <p:cNvPr id="13" name="Group 13"/>
            <p:cNvGrpSpPr>
              <a:grpSpLocks noChangeAspect="1"/>
            </p:cNvGrpSpPr>
            <p:nvPr/>
          </p:nvGrpSpPr>
          <p:grpSpPr>
            <a:xfrm>
              <a:off x="12575776" y="9264934"/>
              <a:ext cx="11069639" cy="11069594"/>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2624A"/>
              </a:solidFill>
              <a:ln w="12700">
                <a:solidFill>
                  <a:srgbClr val="000000"/>
                </a:solidFill>
              </a:ln>
            </p:spPr>
          </p:sp>
        </p:grpSp>
        <p:grpSp>
          <p:nvGrpSpPr>
            <p:cNvPr id="15" name="Group 15"/>
            <p:cNvGrpSpPr/>
            <p:nvPr/>
          </p:nvGrpSpPr>
          <p:grpSpPr>
            <a:xfrm>
              <a:off x="13519545" y="10208681"/>
              <a:ext cx="9182100" cy="9182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grpSp>
        <p:nvGrpSpPr>
          <p:cNvPr id="2" name="Group 2"/>
          <p:cNvGrpSpPr/>
          <p:nvPr/>
        </p:nvGrpSpPr>
        <p:grpSpPr>
          <a:xfrm rot="2058190">
            <a:off x="-8315153" y="-2517302"/>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72624A"/>
            </a:solidFill>
            <a:ln cap="sq">
              <a:noFill/>
              <a:prstDash val="solid"/>
              <a:miter/>
            </a:ln>
          </p:spPr>
        </p:sp>
        <p:sp>
          <p:nvSpPr>
            <p:cNvPr id="4" name="TextBox 4"/>
            <p:cNvSpPr txBox="1"/>
            <p:nvPr/>
          </p:nvSpPr>
          <p:spPr>
            <a:xfrm>
              <a:off x="0" y="-152400"/>
              <a:ext cx="1476351" cy="1052926"/>
            </a:xfrm>
            <a:prstGeom prst="rect">
              <a:avLst/>
            </a:prstGeom>
          </p:spPr>
          <p:txBody>
            <a:bodyPr lIns="123349" tIns="123349" rIns="123349" bIns="123349" rtlCol="0" anchor="ctr"/>
            <a:lstStyle/>
            <a:p>
              <a:pPr marL="0" lvl="0" indent="0" algn="ctr">
                <a:lnSpc>
                  <a:spcPts val="11060"/>
                </a:lnSpc>
                <a:spcBef>
                  <a:spcPct val="0"/>
                </a:spcBef>
              </a:pPr>
              <a:endParaRPr/>
            </a:p>
          </p:txBody>
        </p:sp>
      </p:grpSp>
      <p:grpSp>
        <p:nvGrpSpPr>
          <p:cNvPr id="5" name="Group 5"/>
          <p:cNvGrpSpPr/>
          <p:nvPr/>
        </p:nvGrpSpPr>
        <p:grpSpPr>
          <a:xfrm>
            <a:off x="9296400" y="666750"/>
            <a:ext cx="7191375" cy="7775976"/>
            <a:chOff x="0" y="0"/>
            <a:chExt cx="9588500" cy="10367968"/>
          </a:xfrm>
        </p:grpSpPr>
        <p:sp>
          <p:nvSpPr>
            <p:cNvPr id="6" name="TextBox 6"/>
            <p:cNvSpPr txBox="1"/>
            <p:nvPr/>
          </p:nvSpPr>
          <p:spPr>
            <a:xfrm>
              <a:off x="0" y="57150"/>
              <a:ext cx="9588500" cy="2386525"/>
            </a:xfrm>
            <a:prstGeom prst="rect">
              <a:avLst/>
            </a:prstGeom>
          </p:spPr>
          <p:txBody>
            <a:bodyPr lIns="0" tIns="0" rIns="0" bIns="0" rtlCol="0" anchor="t">
              <a:spAutoFit/>
            </a:bodyPr>
            <a:lstStyle/>
            <a:p>
              <a:pPr marL="0" lvl="0" indent="0" algn="l">
                <a:lnSpc>
                  <a:spcPts val="6942"/>
                </a:lnSpc>
              </a:pPr>
              <a:r>
                <a:rPr lang="en-US" sz="6311" b="1" spc="-157">
                  <a:solidFill>
                    <a:srgbClr val="72624A"/>
                  </a:solidFill>
                  <a:latin typeface="Garet Bold"/>
                  <a:ea typeface="Garet Bold"/>
                  <a:cs typeface="Garet Bold"/>
                  <a:sym typeface="Garet Bold"/>
                </a:rPr>
                <a:t>The Power of Data Visualization</a:t>
              </a:r>
            </a:p>
          </p:txBody>
        </p:sp>
        <p:sp>
          <p:nvSpPr>
            <p:cNvPr id="7" name="TextBox 7"/>
            <p:cNvSpPr txBox="1"/>
            <p:nvPr/>
          </p:nvSpPr>
          <p:spPr>
            <a:xfrm>
              <a:off x="0" y="3238484"/>
              <a:ext cx="9588500" cy="7129484"/>
            </a:xfrm>
            <a:prstGeom prst="rect">
              <a:avLst/>
            </a:prstGeom>
          </p:spPr>
          <p:txBody>
            <a:bodyPr lIns="0" tIns="0" rIns="0" bIns="0" rtlCol="0" anchor="t">
              <a:spAutoFit/>
            </a:bodyPr>
            <a:lstStyle/>
            <a:p>
              <a:pPr marL="0" lvl="0" indent="0" algn="l">
                <a:lnSpc>
                  <a:spcPts val="3870"/>
                </a:lnSpc>
              </a:pPr>
              <a:r>
                <a:rPr lang="en-US" sz="2764">
                  <a:solidFill>
                    <a:srgbClr val="72624A"/>
                  </a:solidFill>
                  <a:latin typeface="Helvetica World"/>
                  <a:ea typeface="Helvetica World"/>
                  <a:cs typeface="Helvetica World"/>
                  <a:sym typeface="Helvetica World"/>
                </a:rPr>
                <a:t>Data visualization plays a crucial role in </a:t>
              </a:r>
              <a:r>
                <a:rPr lang="en-US" sz="2764" b="1">
                  <a:solidFill>
                    <a:srgbClr val="72624A"/>
                  </a:solidFill>
                  <a:latin typeface="Helvetica World Bold"/>
                  <a:ea typeface="Helvetica World Bold"/>
                  <a:cs typeface="Helvetica World Bold"/>
                  <a:sym typeface="Helvetica World Bold"/>
                </a:rPr>
                <a:t>professional environments</a:t>
              </a:r>
              <a:r>
                <a:rPr lang="en-US" sz="2764">
                  <a:solidFill>
                    <a:srgbClr val="72624A"/>
                  </a:solidFill>
                  <a:latin typeface="Helvetica World"/>
                  <a:ea typeface="Helvetica World"/>
                  <a:cs typeface="Helvetica World"/>
                  <a:sym typeface="Helvetica World"/>
                </a:rPr>
                <a:t>, enabling clear communication and informed decision-making. By presenting complex data through engaging visuals, it enhances understanding and retention. The evolution of data visualization has made it essential in today’s analytics landscape, empowering professionals to convey insights effectively and influence outcomes. Embracing this tool fosters a culture of data-driven decision-making.</a:t>
              </a:r>
            </a:p>
          </p:txBody>
        </p:sp>
      </p:grpSp>
      <p:grpSp>
        <p:nvGrpSpPr>
          <p:cNvPr id="8" name="Group 8"/>
          <p:cNvGrpSpPr/>
          <p:nvPr/>
        </p:nvGrpSpPr>
        <p:grpSpPr>
          <a:xfrm>
            <a:off x="-39072" y="1318054"/>
            <a:ext cx="8302229" cy="8302196"/>
            <a:chOff x="0" y="0"/>
            <a:chExt cx="11069639" cy="11069594"/>
          </a:xfrm>
        </p:grpSpPr>
        <p:grpSp>
          <p:nvGrpSpPr>
            <p:cNvPr id="9" name="Group 9"/>
            <p:cNvGrpSpPr>
              <a:grpSpLocks noChangeAspect="1"/>
            </p:cNvGrpSpPr>
            <p:nvPr/>
          </p:nvGrpSpPr>
          <p:grpSpPr>
            <a:xfrm>
              <a:off x="0" y="0"/>
              <a:ext cx="11069639" cy="1106959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72624A"/>
              </a:solidFill>
              <a:ln w="12700">
                <a:solidFill>
                  <a:srgbClr val="000000"/>
                </a:solidFill>
              </a:ln>
            </p:spPr>
          </p:sp>
        </p:grpSp>
        <p:grpSp>
          <p:nvGrpSpPr>
            <p:cNvPr id="11" name="Group 11"/>
            <p:cNvGrpSpPr/>
            <p:nvPr/>
          </p:nvGrpSpPr>
          <p:grpSpPr>
            <a:xfrm>
              <a:off x="943769" y="943747"/>
              <a:ext cx="9182100" cy="9182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sp>
        <p:nvSpPr>
          <p:cNvPr id="2" name="TextBox 2"/>
          <p:cNvSpPr txBox="1"/>
          <p:nvPr/>
        </p:nvSpPr>
        <p:spPr>
          <a:xfrm>
            <a:off x="666750" y="742950"/>
            <a:ext cx="8629650" cy="1077595"/>
          </a:xfrm>
          <a:prstGeom prst="rect">
            <a:avLst/>
          </a:prstGeom>
        </p:spPr>
        <p:txBody>
          <a:bodyPr lIns="0" tIns="0" rIns="0" bIns="0" rtlCol="0" anchor="t">
            <a:spAutoFit/>
          </a:bodyPr>
          <a:lstStyle/>
          <a:p>
            <a:pPr marL="0" lvl="0" indent="0" algn="l">
              <a:lnSpc>
                <a:spcPts val="8359"/>
              </a:lnSpc>
            </a:pPr>
            <a:r>
              <a:rPr lang="en-US" sz="7599" b="1" spc="-189">
                <a:solidFill>
                  <a:srgbClr val="72624A"/>
                </a:solidFill>
                <a:latin typeface="Garet Bold"/>
                <a:ea typeface="Garet Bold"/>
                <a:cs typeface="Garet Bold"/>
                <a:sym typeface="Garet Bold"/>
              </a:rPr>
              <a:t>Key Principles</a:t>
            </a:r>
          </a:p>
        </p:txBody>
      </p:sp>
      <p:grpSp>
        <p:nvGrpSpPr>
          <p:cNvPr id="3" name="Group 3"/>
          <p:cNvGrpSpPr/>
          <p:nvPr/>
        </p:nvGrpSpPr>
        <p:grpSpPr>
          <a:xfrm>
            <a:off x="12172950" y="7834312"/>
            <a:ext cx="5448300" cy="1792986"/>
            <a:chOff x="0" y="0"/>
            <a:chExt cx="7264400" cy="2390648"/>
          </a:xfrm>
        </p:grpSpPr>
        <p:sp>
          <p:nvSpPr>
            <p:cNvPr id="4" name="TextBox 4"/>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Simplicity</a:t>
              </a:r>
            </a:p>
          </p:txBody>
        </p:sp>
        <p:sp>
          <p:nvSpPr>
            <p:cNvPr id="5" name="TextBox 5"/>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spcBef>
                  <a:spcPct val="0"/>
                </a:spcBef>
              </a:pPr>
              <a:r>
                <a:rPr lang="en-US" sz="2310" u="none" strike="noStrike">
                  <a:solidFill>
                    <a:srgbClr val="72624A"/>
                  </a:solidFill>
                  <a:latin typeface="Helvetica World"/>
                  <a:ea typeface="Helvetica World"/>
                  <a:cs typeface="Helvetica World"/>
                  <a:sym typeface="Helvetica World"/>
                </a:rPr>
                <a:t>Strive for </a:t>
              </a:r>
              <a:r>
                <a:rPr lang="en-US" sz="2310" b="1" u="none" strike="noStrike">
                  <a:solidFill>
                    <a:srgbClr val="72624A"/>
                  </a:solidFill>
                  <a:latin typeface="Helvetica World Bold"/>
                  <a:ea typeface="Helvetica World Bold"/>
                  <a:cs typeface="Helvetica World Bold"/>
                  <a:sym typeface="Helvetica World Bold"/>
                </a:rPr>
                <a:t>simplicity</a:t>
              </a:r>
              <a:r>
                <a:rPr lang="en-US" sz="2310" u="none" strike="noStrike">
                  <a:solidFill>
                    <a:srgbClr val="72624A"/>
                  </a:solidFill>
                  <a:latin typeface="Helvetica World"/>
                  <a:ea typeface="Helvetica World"/>
                  <a:cs typeface="Helvetica World"/>
                  <a:sym typeface="Helvetica World"/>
                </a:rPr>
                <a:t> in design, eliminating unnecessary elements that distract from the message being conveyed.</a:t>
              </a:r>
            </a:p>
          </p:txBody>
        </p:sp>
      </p:grpSp>
      <p:sp>
        <p:nvSpPr>
          <p:cNvPr id="6" name="TextBox 6"/>
          <p:cNvSpPr txBox="1"/>
          <p:nvPr/>
        </p:nvSpPr>
        <p:spPr>
          <a:xfrm>
            <a:off x="10734675" y="779145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03</a:t>
            </a:r>
          </a:p>
        </p:txBody>
      </p:sp>
      <p:grpSp>
        <p:nvGrpSpPr>
          <p:cNvPr id="7" name="Group 7"/>
          <p:cNvGrpSpPr/>
          <p:nvPr/>
        </p:nvGrpSpPr>
        <p:grpSpPr>
          <a:xfrm>
            <a:off x="12172950" y="5148262"/>
            <a:ext cx="5448300" cy="1792986"/>
            <a:chOff x="0" y="0"/>
            <a:chExt cx="7264400" cy="2390648"/>
          </a:xfrm>
        </p:grpSpPr>
        <p:sp>
          <p:nvSpPr>
            <p:cNvPr id="8" name="TextBox 8"/>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Accuracy</a:t>
              </a:r>
            </a:p>
          </p:txBody>
        </p:sp>
        <p:sp>
          <p:nvSpPr>
            <p:cNvPr id="9" name="TextBox 9"/>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spcBef>
                  <a:spcPct val="0"/>
                </a:spcBef>
              </a:pPr>
              <a:r>
                <a:rPr lang="en-US" sz="2310" u="none" strike="noStrike">
                  <a:solidFill>
                    <a:srgbClr val="72624A"/>
                  </a:solidFill>
                  <a:latin typeface="Helvetica World"/>
                  <a:ea typeface="Helvetica World"/>
                  <a:cs typeface="Helvetica World"/>
                  <a:sym typeface="Helvetica World"/>
                </a:rPr>
                <a:t>Ensure data is represented </a:t>
              </a:r>
              <a:r>
                <a:rPr lang="en-US" sz="2310" b="1" u="none" strike="noStrike">
                  <a:solidFill>
                    <a:srgbClr val="72624A"/>
                  </a:solidFill>
                  <a:latin typeface="Helvetica World Bold"/>
                  <a:ea typeface="Helvetica World Bold"/>
                  <a:cs typeface="Helvetica World Bold"/>
                  <a:sym typeface="Helvetica World Bold"/>
                </a:rPr>
                <a:t>accurately</a:t>
              </a:r>
              <a:r>
                <a:rPr lang="en-US" sz="2310" u="none" strike="noStrike">
                  <a:solidFill>
                    <a:srgbClr val="72624A"/>
                  </a:solidFill>
                  <a:latin typeface="Helvetica World"/>
                  <a:ea typeface="Helvetica World"/>
                  <a:cs typeface="Helvetica World"/>
                  <a:sym typeface="Helvetica World"/>
                </a:rPr>
                <a:t>, avoiding distortions that could mislead the audience's interpretations.</a:t>
              </a:r>
            </a:p>
          </p:txBody>
        </p:sp>
      </p:grpSp>
      <p:sp>
        <p:nvSpPr>
          <p:cNvPr id="10" name="TextBox 10"/>
          <p:cNvSpPr txBox="1"/>
          <p:nvPr/>
        </p:nvSpPr>
        <p:spPr>
          <a:xfrm>
            <a:off x="10734675" y="510540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02</a:t>
            </a:r>
          </a:p>
        </p:txBody>
      </p:sp>
      <p:grpSp>
        <p:nvGrpSpPr>
          <p:cNvPr id="11" name="Group 11"/>
          <p:cNvGrpSpPr/>
          <p:nvPr/>
        </p:nvGrpSpPr>
        <p:grpSpPr>
          <a:xfrm>
            <a:off x="12172950" y="2457450"/>
            <a:ext cx="5448300" cy="1792986"/>
            <a:chOff x="0" y="0"/>
            <a:chExt cx="7264400" cy="2390648"/>
          </a:xfrm>
        </p:grpSpPr>
        <p:sp>
          <p:nvSpPr>
            <p:cNvPr id="12" name="TextBox 12"/>
            <p:cNvSpPr txBox="1"/>
            <p:nvPr/>
          </p:nvSpPr>
          <p:spPr>
            <a:xfrm>
              <a:off x="0" y="744855"/>
              <a:ext cx="7264400" cy="1645793"/>
            </a:xfrm>
            <a:prstGeom prst="rect">
              <a:avLst/>
            </a:prstGeom>
          </p:spPr>
          <p:txBody>
            <a:bodyPr lIns="0" tIns="0" rIns="0" bIns="0" rtlCol="0" anchor="t">
              <a:spAutoFit/>
            </a:bodyPr>
            <a:lstStyle/>
            <a:p>
              <a:pPr marL="0" lvl="0" indent="0" algn="l">
                <a:lnSpc>
                  <a:spcPts val="3234"/>
                </a:lnSpc>
              </a:pPr>
              <a:r>
                <a:rPr lang="en-US" sz="2310">
                  <a:solidFill>
                    <a:srgbClr val="72624A"/>
                  </a:solidFill>
                  <a:latin typeface="Helvetica World"/>
                  <a:ea typeface="Helvetica World"/>
                  <a:cs typeface="Helvetica World"/>
                  <a:sym typeface="Helvetica World"/>
                </a:rPr>
                <a:t>Visualizations should present data </a:t>
              </a:r>
              <a:r>
                <a:rPr lang="en-US" sz="2310" b="1">
                  <a:solidFill>
                    <a:srgbClr val="72624A"/>
                  </a:solidFill>
                  <a:latin typeface="Helvetica World Bold"/>
                  <a:ea typeface="Helvetica World Bold"/>
                  <a:cs typeface="Helvetica World Bold"/>
                  <a:sym typeface="Helvetica World Bold"/>
                </a:rPr>
                <a:t>clearly</a:t>
              </a:r>
              <a:r>
                <a:rPr lang="en-US" sz="2310">
                  <a:solidFill>
                    <a:srgbClr val="72624A"/>
                  </a:solidFill>
                  <a:latin typeface="Helvetica World"/>
                  <a:ea typeface="Helvetica World"/>
                  <a:cs typeface="Helvetica World"/>
                  <a:sym typeface="Helvetica World"/>
                </a:rPr>
                <a:t>, enabling the audience to understand insights without confusion.</a:t>
              </a:r>
            </a:p>
          </p:txBody>
        </p:sp>
        <p:sp>
          <p:nvSpPr>
            <p:cNvPr id="13" name="TextBox 13"/>
            <p:cNvSpPr txBox="1"/>
            <p:nvPr/>
          </p:nvSpPr>
          <p:spPr>
            <a:xfrm>
              <a:off x="0" y="-38100"/>
              <a:ext cx="7264400" cy="566420"/>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72624A"/>
                  </a:solidFill>
                  <a:latin typeface="Helvetica World Bold"/>
                  <a:ea typeface="Helvetica World Bold"/>
                  <a:cs typeface="Helvetica World Bold"/>
                  <a:sym typeface="Helvetica World Bold"/>
                </a:rPr>
                <a:t>Clarity</a:t>
              </a:r>
            </a:p>
          </p:txBody>
        </p:sp>
      </p:grpSp>
      <p:sp>
        <p:nvSpPr>
          <p:cNvPr id="14" name="TextBox 14"/>
          <p:cNvSpPr txBox="1"/>
          <p:nvPr/>
        </p:nvSpPr>
        <p:spPr>
          <a:xfrm>
            <a:off x="10734675" y="2419350"/>
            <a:ext cx="585578" cy="434340"/>
          </a:xfrm>
          <a:prstGeom prst="rect">
            <a:avLst/>
          </a:prstGeom>
        </p:spPr>
        <p:txBody>
          <a:bodyPr lIns="0" tIns="0" rIns="0" bIns="0" rtlCol="0" anchor="t">
            <a:spAutoFit/>
          </a:bodyPr>
          <a:lstStyle/>
          <a:p>
            <a:pPr marL="0" lvl="0" indent="0" algn="l">
              <a:lnSpc>
                <a:spcPts val="3359"/>
              </a:lnSpc>
            </a:pPr>
            <a:r>
              <a:rPr lang="en-US" sz="2400" b="1">
                <a:solidFill>
                  <a:srgbClr val="72624A"/>
                </a:solidFill>
                <a:latin typeface="Helvetica World Bold"/>
                <a:ea typeface="Helvetica World Bold"/>
                <a:cs typeface="Helvetica World Bold"/>
                <a:sym typeface="Helvetica World Bold"/>
              </a:rPr>
              <a:t>01</a:t>
            </a:r>
          </a:p>
        </p:txBody>
      </p:sp>
      <p:sp>
        <p:nvSpPr>
          <p:cNvPr id="15" name="Freeform 15"/>
          <p:cNvSpPr/>
          <p:nvPr/>
        </p:nvSpPr>
        <p:spPr>
          <a:xfrm>
            <a:off x="666750" y="8724900"/>
            <a:ext cx="895350" cy="895350"/>
          </a:xfrm>
          <a:custGeom>
            <a:avLst/>
            <a:gdLst/>
            <a:ahLst/>
            <a:cxnLst/>
            <a:rect l="l" t="t" r="r" b="b"/>
            <a:pathLst>
              <a:path w="895350" h="895350">
                <a:moveTo>
                  <a:pt x="0" y="0"/>
                </a:moveTo>
                <a:lnTo>
                  <a:pt x="895350" y="0"/>
                </a:lnTo>
                <a:lnTo>
                  <a:pt x="895350" y="895350"/>
                </a:lnTo>
                <a:lnTo>
                  <a:pt x="0" y="895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sp>
        <p:nvSpPr>
          <p:cNvPr id="2" name="TextBox 2"/>
          <p:cNvSpPr txBox="1"/>
          <p:nvPr/>
        </p:nvSpPr>
        <p:spPr>
          <a:xfrm>
            <a:off x="666750" y="742950"/>
            <a:ext cx="12639675" cy="2134870"/>
          </a:xfrm>
          <a:prstGeom prst="rect">
            <a:avLst/>
          </a:prstGeom>
        </p:spPr>
        <p:txBody>
          <a:bodyPr lIns="0" tIns="0" rIns="0" bIns="0" rtlCol="0" anchor="t">
            <a:spAutoFit/>
          </a:bodyPr>
          <a:lstStyle/>
          <a:p>
            <a:pPr marL="0" lvl="0" indent="0" algn="l">
              <a:lnSpc>
                <a:spcPts val="8359"/>
              </a:lnSpc>
            </a:pPr>
            <a:r>
              <a:rPr lang="en-US" sz="7599" b="1" spc="-189">
                <a:solidFill>
                  <a:srgbClr val="72624A"/>
                </a:solidFill>
                <a:latin typeface="Garet Bold"/>
                <a:ea typeface="Garet Bold"/>
                <a:cs typeface="Garet Bold"/>
                <a:sym typeface="Garet Bold"/>
              </a:rPr>
              <a:t>Choosing the Right Chart Types</a:t>
            </a:r>
          </a:p>
        </p:txBody>
      </p:sp>
      <p:grpSp>
        <p:nvGrpSpPr>
          <p:cNvPr id="3" name="Group 3"/>
          <p:cNvGrpSpPr/>
          <p:nvPr/>
        </p:nvGrpSpPr>
        <p:grpSpPr>
          <a:xfrm>
            <a:off x="4981575" y="4254718"/>
            <a:ext cx="4010025" cy="3179225"/>
            <a:chOff x="0" y="0"/>
            <a:chExt cx="621258" cy="492545"/>
          </a:xfrm>
        </p:grpSpPr>
        <p:sp>
          <p:nvSpPr>
            <p:cNvPr id="4" name="Freeform 4"/>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r="-337"/>
              </a:stretch>
            </a:blipFill>
          </p:spPr>
        </p:sp>
      </p:grpSp>
      <p:grpSp>
        <p:nvGrpSpPr>
          <p:cNvPr id="5" name="Group 5"/>
          <p:cNvGrpSpPr/>
          <p:nvPr/>
        </p:nvGrpSpPr>
        <p:grpSpPr>
          <a:xfrm>
            <a:off x="4981575" y="7829550"/>
            <a:ext cx="4010025" cy="1284198"/>
            <a:chOff x="0" y="0"/>
            <a:chExt cx="5346700" cy="1712264"/>
          </a:xfrm>
        </p:grpSpPr>
        <p:sp>
          <p:nvSpPr>
            <p:cNvPr id="6" name="TextBox 6"/>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Bar Charts</a:t>
              </a:r>
            </a:p>
          </p:txBody>
        </p:sp>
        <p:sp>
          <p:nvSpPr>
            <p:cNvPr id="7" name="TextBox 7"/>
            <p:cNvSpPr txBox="1"/>
            <p:nvPr/>
          </p:nvSpPr>
          <p:spPr>
            <a:xfrm>
              <a:off x="0" y="749934"/>
              <a:ext cx="5346700" cy="962330"/>
            </a:xfrm>
            <a:prstGeom prst="rect">
              <a:avLst/>
            </a:prstGeom>
          </p:spPr>
          <p:txBody>
            <a:bodyPr lIns="0" tIns="0" rIns="0" bIns="0" rtlCol="0" anchor="t">
              <a:spAutoFit/>
            </a:bodyPr>
            <a:lstStyle/>
            <a:p>
              <a:pPr marL="0" lvl="0" indent="0" algn="ctr">
                <a:lnSpc>
                  <a:spcPts val="2743"/>
                </a:lnSpc>
              </a:pPr>
              <a:r>
                <a:rPr lang="en-US" sz="1959">
                  <a:solidFill>
                    <a:srgbClr val="72624A"/>
                  </a:solidFill>
                  <a:latin typeface="Helvetica World"/>
                  <a:ea typeface="Helvetica World"/>
                  <a:cs typeface="Helvetica World"/>
                  <a:sym typeface="Helvetica World"/>
                </a:rPr>
                <a:t>Effective for comparing </a:t>
              </a:r>
              <a:r>
                <a:rPr lang="en-US" sz="1959" b="1">
                  <a:solidFill>
                    <a:srgbClr val="72624A"/>
                  </a:solidFill>
                  <a:latin typeface="Helvetica World Bold"/>
                  <a:ea typeface="Helvetica World Bold"/>
                  <a:cs typeface="Helvetica World Bold"/>
                  <a:sym typeface="Helvetica World Bold"/>
                </a:rPr>
                <a:t>quantitative values</a:t>
              </a:r>
              <a:r>
                <a:rPr lang="en-US" sz="1959">
                  <a:solidFill>
                    <a:srgbClr val="72624A"/>
                  </a:solidFill>
                  <a:latin typeface="Helvetica World"/>
                  <a:ea typeface="Helvetica World"/>
                  <a:cs typeface="Helvetica World"/>
                  <a:sym typeface="Helvetica World"/>
                </a:rPr>
                <a:t> across categories.</a:t>
              </a:r>
            </a:p>
          </p:txBody>
        </p:sp>
      </p:grpSp>
      <p:grpSp>
        <p:nvGrpSpPr>
          <p:cNvPr id="8" name="Group 8"/>
          <p:cNvGrpSpPr/>
          <p:nvPr/>
        </p:nvGrpSpPr>
        <p:grpSpPr>
          <a:xfrm>
            <a:off x="9296400" y="4248150"/>
            <a:ext cx="4010025" cy="3179225"/>
            <a:chOff x="0" y="0"/>
            <a:chExt cx="621258" cy="492545"/>
          </a:xfrm>
        </p:grpSpPr>
        <p:sp>
          <p:nvSpPr>
            <p:cNvPr id="9" name="Freeform 9"/>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r="-337"/>
              </a:stretch>
            </a:blipFill>
          </p:spPr>
        </p:sp>
      </p:grpSp>
      <p:grpSp>
        <p:nvGrpSpPr>
          <p:cNvPr id="10" name="Group 10"/>
          <p:cNvGrpSpPr/>
          <p:nvPr/>
        </p:nvGrpSpPr>
        <p:grpSpPr>
          <a:xfrm>
            <a:off x="13611225" y="4248150"/>
            <a:ext cx="4010025" cy="3179225"/>
            <a:chOff x="0" y="0"/>
            <a:chExt cx="621258" cy="492545"/>
          </a:xfrm>
        </p:grpSpPr>
        <p:sp>
          <p:nvSpPr>
            <p:cNvPr id="11" name="Freeform 11"/>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r="-337"/>
              </a:stretch>
            </a:blipFill>
          </p:spPr>
        </p:sp>
      </p:grpSp>
      <p:grpSp>
        <p:nvGrpSpPr>
          <p:cNvPr id="12" name="Group 12"/>
          <p:cNvGrpSpPr/>
          <p:nvPr/>
        </p:nvGrpSpPr>
        <p:grpSpPr>
          <a:xfrm>
            <a:off x="9296400" y="7829550"/>
            <a:ext cx="4010025" cy="1255623"/>
            <a:chOff x="0" y="0"/>
            <a:chExt cx="5346700" cy="1674164"/>
          </a:xfrm>
        </p:grpSpPr>
        <p:sp>
          <p:nvSpPr>
            <p:cNvPr id="13" name="TextBox 13"/>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Line Charts</a:t>
              </a:r>
            </a:p>
          </p:txBody>
        </p:sp>
        <p:sp>
          <p:nvSpPr>
            <p:cNvPr id="14" name="TextBox 14"/>
            <p:cNvSpPr txBox="1"/>
            <p:nvPr/>
          </p:nvSpPr>
          <p:spPr>
            <a:xfrm>
              <a:off x="0" y="749934"/>
              <a:ext cx="5346700" cy="924230"/>
            </a:xfrm>
            <a:prstGeom prst="rect">
              <a:avLst/>
            </a:prstGeom>
          </p:spPr>
          <p:txBody>
            <a:bodyPr lIns="0" tIns="0" rIns="0" bIns="0" rtlCol="0" anchor="t">
              <a:spAutoFit/>
            </a:bodyPr>
            <a:lstStyle/>
            <a:p>
              <a:pPr marL="0" lvl="0" indent="0" algn="ctr">
                <a:lnSpc>
                  <a:spcPts val="2743"/>
                </a:lnSpc>
              </a:pPr>
              <a:r>
                <a:rPr lang="en-US" sz="1959">
                  <a:solidFill>
                    <a:srgbClr val="72624A"/>
                  </a:solidFill>
                  <a:latin typeface="Helvetica World"/>
                  <a:ea typeface="Helvetica World"/>
                  <a:cs typeface="Helvetica World"/>
                  <a:sym typeface="Helvetica World"/>
                </a:rPr>
                <a:t>Ideal for showing </a:t>
              </a:r>
              <a:r>
                <a:rPr lang="en-US" sz="1959" b="1">
                  <a:solidFill>
                    <a:srgbClr val="72624A"/>
                  </a:solidFill>
                  <a:latin typeface="Helvetica World Bold"/>
                  <a:ea typeface="Helvetica World Bold"/>
                  <a:cs typeface="Helvetica World Bold"/>
                  <a:sym typeface="Helvetica World Bold"/>
                </a:rPr>
                <a:t>trends over time</a:t>
              </a:r>
              <a:r>
                <a:rPr lang="en-US" sz="1959">
                  <a:solidFill>
                    <a:srgbClr val="72624A"/>
                  </a:solidFill>
                  <a:latin typeface="Helvetica World"/>
                  <a:ea typeface="Helvetica World"/>
                  <a:cs typeface="Helvetica World"/>
                  <a:sym typeface="Helvetica World"/>
                </a:rPr>
                <a:t> with clarity.</a:t>
              </a:r>
            </a:p>
          </p:txBody>
        </p:sp>
      </p:grpSp>
      <p:grpSp>
        <p:nvGrpSpPr>
          <p:cNvPr id="15" name="Group 15"/>
          <p:cNvGrpSpPr/>
          <p:nvPr/>
        </p:nvGrpSpPr>
        <p:grpSpPr>
          <a:xfrm>
            <a:off x="13611225" y="7829550"/>
            <a:ext cx="4010025" cy="1284198"/>
            <a:chOff x="0" y="0"/>
            <a:chExt cx="5346700" cy="1712264"/>
          </a:xfrm>
        </p:grpSpPr>
        <p:sp>
          <p:nvSpPr>
            <p:cNvPr id="16" name="TextBox 16"/>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Pie Charts</a:t>
              </a:r>
            </a:p>
          </p:txBody>
        </p:sp>
        <p:sp>
          <p:nvSpPr>
            <p:cNvPr id="17" name="TextBox 17"/>
            <p:cNvSpPr txBox="1"/>
            <p:nvPr/>
          </p:nvSpPr>
          <p:spPr>
            <a:xfrm>
              <a:off x="0" y="749934"/>
              <a:ext cx="5346700" cy="962330"/>
            </a:xfrm>
            <a:prstGeom prst="rect">
              <a:avLst/>
            </a:prstGeom>
          </p:spPr>
          <p:txBody>
            <a:bodyPr lIns="0" tIns="0" rIns="0" bIns="0" rtlCol="0" anchor="t">
              <a:spAutoFit/>
            </a:bodyPr>
            <a:lstStyle/>
            <a:p>
              <a:pPr marL="0" lvl="0" indent="0" algn="ctr">
                <a:lnSpc>
                  <a:spcPts val="2743"/>
                </a:lnSpc>
              </a:pPr>
              <a:r>
                <a:rPr lang="en-US" sz="1959">
                  <a:solidFill>
                    <a:srgbClr val="72624A"/>
                  </a:solidFill>
                  <a:latin typeface="Helvetica World"/>
                  <a:ea typeface="Helvetica World"/>
                  <a:cs typeface="Helvetica World"/>
                  <a:sym typeface="Helvetica World"/>
                </a:rPr>
                <a:t>Useful for illustrating </a:t>
              </a:r>
              <a:r>
                <a:rPr lang="en-US" sz="1959" b="1">
                  <a:solidFill>
                    <a:srgbClr val="72624A"/>
                  </a:solidFill>
                  <a:latin typeface="Helvetica World Bold"/>
                  <a:ea typeface="Helvetica World Bold"/>
                  <a:cs typeface="Helvetica World Bold"/>
                  <a:sym typeface="Helvetica World Bold"/>
                </a:rPr>
                <a:t>proportions within a whole</a:t>
              </a:r>
              <a:r>
                <a:rPr lang="en-US" sz="1959">
                  <a:solidFill>
                    <a:srgbClr val="72624A"/>
                  </a:solidFill>
                  <a:latin typeface="Helvetica World"/>
                  <a:ea typeface="Helvetica World"/>
                  <a:cs typeface="Helvetica World"/>
                  <a:sym typeface="Helvetica World"/>
                </a:rPr>
                <a:t> visually.</a:t>
              </a: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grpSp>
        <p:nvGrpSpPr>
          <p:cNvPr id="2" name="Group 2"/>
          <p:cNvGrpSpPr/>
          <p:nvPr/>
        </p:nvGrpSpPr>
        <p:grpSpPr>
          <a:xfrm rot="2058190">
            <a:off x="-8315153" y="-2517302"/>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9C8369"/>
            </a:solidFill>
            <a:ln cap="sq">
              <a:noFill/>
              <a:prstDash val="solid"/>
              <a:miter/>
            </a:ln>
          </p:spPr>
        </p:sp>
        <p:sp>
          <p:nvSpPr>
            <p:cNvPr id="4" name="TextBox 4"/>
            <p:cNvSpPr txBox="1"/>
            <p:nvPr/>
          </p:nvSpPr>
          <p:spPr>
            <a:xfrm>
              <a:off x="0" y="-152400"/>
              <a:ext cx="1476351" cy="1052926"/>
            </a:xfrm>
            <a:prstGeom prst="rect">
              <a:avLst/>
            </a:prstGeom>
          </p:spPr>
          <p:txBody>
            <a:bodyPr lIns="123349" tIns="123349" rIns="123349" bIns="123349" rtlCol="0" anchor="ctr"/>
            <a:lstStyle/>
            <a:p>
              <a:pPr marL="0" lvl="0" indent="0" algn="ctr">
                <a:lnSpc>
                  <a:spcPts val="10990"/>
                </a:lnSpc>
                <a:spcBef>
                  <a:spcPct val="0"/>
                </a:spcBef>
              </a:pPr>
              <a:endParaRPr/>
            </a:p>
          </p:txBody>
        </p:sp>
      </p:grpSp>
      <p:grpSp>
        <p:nvGrpSpPr>
          <p:cNvPr id="5" name="Group 5"/>
          <p:cNvGrpSpPr/>
          <p:nvPr/>
        </p:nvGrpSpPr>
        <p:grpSpPr>
          <a:xfrm>
            <a:off x="9296400" y="666750"/>
            <a:ext cx="7191375" cy="8559482"/>
            <a:chOff x="0" y="0"/>
            <a:chExt cx="9588500" cy="11412643"/>
          </a:xfrm>
        </p:grpSpPr>
        <p:sp>
          <p:nvSpPr>
            <p:cNvPr id="6" name="TextBox 6"/>
            <p:cNvSpPr txBox="1"/>
            <p:nvPr/>
          </p:nvSpPr>
          <p:spPr>
            <a:xfrm>
              <a:off x="0" y="66675"/>
              <a:ext cx="9588500" cy="2722583"/>
            </a:xfrm>
            <a:prstGeom prst="rect">
              <a:avLst/>
            </a:prstGeom>
          </p:spPr>
          <p:txBody>
            <a:bodyPr lIns="0" tIns="0" rIns="0" bIns="0" rtlCol="0" anchor="t">
              <a:spAutoFit/>
            </a:bodyPr>
            <a:lstStyle/>
            <a:p>
              <a:pPr marL="0" lvl="0" indent="0" algn="l">
                <a:lnSpc>
                  <a:spcPts val="7941"/>
                </a:lnSpc>
              </a:pPr>
              <a:r>
                <a:rPr lang="en-US" sz="7219" b="1" spc="-180">
                  <a:solidFill>
                    <a:srgbClr val="72624A"/>
                  </a:solidFill>
                  <a:latin typeface="Garet Bold"/>
                  <a:ea typeface="Garet Bold"/>
                  <a:cs typeface="Garet Bold"/>
                  <a:sym typeface="Garet Bold"/>
                </a:rPr>
                <a:t>Common Pitfalls</a:t>
              </a:r>
            </a:p>
          </p:txBody>
        </p:sp>
        <p:sp>
          <p:nvSpPr>
            <p:cNvPr id="7" name="TextBox 7"/>
            <p:cNvSpPr txBox="1"/>
            <p:nvPr/>
          </p:nvSpPr>
          <p:spPr>
            <a:xfrm>
              <a:off x="0" y="3584067"/>
              <a:ext cx="9588500" cy="7828577"/>
            </a:xfrm>
            <a:prstGeom prst="rect">
              <a:avLst/>
            </a:prstGeom>
          </p:spPr>
          <p:txBody>
            <a:bodyPr lIns="0" tIns="0" rIns="0" bIns="0" rtlCol="0" anchor="t">
              <a:spAutoFit/>
            </a:bodyPr>
            <a:lstStyle/>
            <a:p>
              <a:pPr marL="0" lvl="0" indent="0" algn="l">
                <a:lnSpc>
                  <a:spcPts val="3846"/>
                </a:lnSpc>
              </a:pPr>
              <a:r>
                <a:rPr lang="en-US" sz="2747">
                  <a:solidFill>
                    <a:srgbClr val="72624A"/>
                  </a:solidFill>
                  <a:latin typeface="Helvetica World"/>
                  <a:ea typeface="Helvetica World"/>
                  <a:cs typeface="Helvetica World"/>
                  <a:sym typeface="Helvetica World"/>
                </a:rPr>
                <a:t>In data visualization, </a:t>
              </a:r>
              <a:r>
                <a:rPr lang="en-US" sz="2747" b="1">
                  <a:solidFill>
                    <a:srgbClr val="72624A"/>
                  </a:solidFill>
                  <a:latin typeface="Helvetica World Bold"/>
                  <a:ea typeface="Helvetica World Bold"/>
                  <a:cs typeface="Helvetica World Bold"/>
                  <a:sym typeface="Helvetica World Bold"/>
                </a:rPr>
                <a:t>avoiding common pitfalls</a:t>
              </a:r>
              <a:r>
                <a:rPr lang="en-US" sz="2747">
                  <a:solidFill>
                    <a:srgbClr val="72624A"/>
                  </a:solidFill>
                  <a:latin typeface="Helvetica World"/>
                  <a:ea typeface="Helvetica World"/>
                  <a:cs typeface="Helvetica World"/>
                  <a:sym typeface="Helvetica World"/>
                </a:rPr>
                <a:t> is essential for effective communication. Misleading scales, cluttered designs, and overcomplicated charts can obscure critical insights. It's crucial to simplify visuals while ensuring clarity and accuracy. By focusing on the story behind the data and integrating organic design elements, professionals can create impactful visualizations that enhance understanding and support informed decision-making in their projects.</a:t>
              </a:r>
            </a:p>
          </p:txBody>
        </p:sp>
      </p:grpSp>
      <p:grpSp>
        <p:nvGrpSpPr>
          <p:cNvPr id="8" name="Group 8"/>
          <p:cNvGrpSpPr/>
          <p:nvPr/>
        </p:nvGrpSpPr>
        <p:grpSpPr>
          <a:xfrm>
            <a:off x="-39072" y="1318054"/>
            <a:ext cx="8302229" cy="8302196"/>
            <a:chOff x="0" y="0"/>
            <a:chExt cx="11069639" cy="11069594"/>
          </a:xfrm>
        </p:grpSpPr>
        <p:grpSp>
          <p:nvGrpSpPr>
            <p:cNvPr id="9" name="Group 9"/>
            <p:cNvGrpSpPr>
              <a:grpSpLocks noChangeAspect="1"/>
            </p:cNvGrpSpPr>
            <p:nvPr/>
          </p:nvGrpSpPr>
          <p:grpSpPr>
            <a:xfrm>
              <a:off x="0" y="0"/>
              <a:ext cx="11069639" cy="1106959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C8369"/>
              </a:solidFill>
              <a:ln w="12700">
                <a:solidFill>
                  <a:srgbClr val="000000"/>
                </a:solidFill>
              </a:ln>
            </p:spPr>
          </p:sp>
        </p:grpSp>
        <p:grpSp>
          <p:nvGrpSpPr>
            <p:cNvPr id="11" name="Group 11"/>
            <p:cNvGrpSpPr/>
            <p:nvPr/>
          </p:nvGrpSpPr>
          <p:grpSpPr>
            <a:xfrm>
              <a:off x="943769" y="943747"/>
              <a:ext cx="9182100" cy="9182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sp>
        <p:nvSpPr>
          <p:cNvPr id="2" name="TextBox 2"/>
          <p:cNvSpPr txBox="1"/>
          <p:nvPr/>
        </p:nvSpPr>
        <p:spPr>
          <a:xfrm>
            <a:off x="666750" y="742950"/>
            <a:ext cx="12639675" cy="2134870"/>
          </a:xfrm>
          <a:prstGeom prst="rect">
            <a:avLst/>
          </a:prstGeom>
        </p:spPr>
        <p:txBody>
          <a:bodyPr lIns="0" tIns="0" rIns="0" bIns="0" rtlCol="0" anchor="t">
            <a:spAutoFit/>
          </a:bodyPr>
          <a:lstStyle/>
          <a:p>
            <a:pPr marL="0" lvl="0" indent="0" algn="l">
              <a:lnSpc>
                <a:spcPts val="8359"/>
              </a:lnSpc>
            </a:pPr>
            <a:r>
              <a:rPr lang="en-US" sz="7599" b="1" spc="-189">
                <a:solidFill>
                  <a:srgbClr val="72624A"/>
                </a:solidFill>
                <a:latin typeface="Garet Bold"/>
                <a:ea typeface="Garet Bold"/>
                <a:cs typeface="Garet Bold"/>
                <a:sym typeface="Garet Bold"/>
              </a:rPr>
              <a:t>Exploring Popular Chart Types</a:t>
            </a:r>
          </a:p>
        </p:txBody>
      </p:sp>
      <p:grpSp>
        <p:nvGrpSpPr>
          <p:cNvPr id="3" name="Group 3"/>
          <p:cNvGrpSpPr/>
          <p:nvPr/>
        </p:nvGrpSpPr>
        <p:grpSpPr>
          <a:xfrm>
            <a:off x="4981575" y="4254718"/>
            <a:ext cx="4010025" cy="3179225"/>
            <a:chOff x="0" y="0"/>
            <a:chExt cx="621258" cy="492545"/>
          </a:xfrm>
        </p:grpSpPr>
        <p:sp>
          <p:nvSpPr>
            <p:cNvPr id="4" name="Freeform 4"/>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2"/>
              <a:stretch>
                <a:fillRect l="-337" r="-337"/>
              </a:stretch>
            </a:blipFill>
          </p:spPr>
        </p:sp>
      </p:grpSp>
      <p:grpSp>
        <p:nvGrpSpPr>
          <p:cNvPr id="5" name="Group 5"/>
          <p:cNvGrpSpPr/>
          <p:nvPr/>
        </p:nvGrpSpPr>
        <p:grpSpPr>
          <a:xfrm>
            <a:off x="4981575" y="7829550"/>
            <a:ext cx="4010025" cy="1291180"/>
            <a:chOff x="0" y="0"/>
            <a:chExt cx="5346700" cy="1721573"/>
          </a:xfrm>
        </p:grpSpPr>
        <p:sp>
          <p:nvSpPr>
            <p:cNvPr id="6" name="TextBox 6"/>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Scatterplots</a:t>
              </a:r>
            </a:p>
          </p:txBody>
        </p:sp>
        <p:sp>
          <p:nvSpPr>
            <p:cNvPr id="7" name="TextBox 7"/>
            <p:cNvSpPr txBox="1"/>
            <p:nvPr/>
          </p:nvSpPr>
          <p:spPr>
            <a:xfrm>
              <a:off x="0" y="759459"/>
              <a:ext cx="5346700" cy="962114"/>
            </a:xfrm>
            <a:prstGeom prst="rect">
              <a:avLst/>
            </a:prstGeom>
          </p:spPr>
          <p:txBody>
            <a:bodyPr lIns="0" tIns="0" rIns="0" bIns="0" rtlCol="0" anchor="t">
              <a:spAutoFit/>
            </a:bodyPr>
            <a:lstStyle/>
            <a:p>
              <a:pPr marL="0" lvl="0" indent="0" algn="ctr">
                <a:lnSpc>
                  <a:spcPts val="2883"/>
                </a:lnSpc>
              </a:pPr>
              <a:r>
                <a:rPr lang="en-US" sz="2059" b="1">
                  <a:solidFill>
                    <a:srgbClr val="72624A"/>
                  </a:solidFill>
                  <a:latin typeface="Helvetica World Bold"/>
                  <a:ea typeface="Helvetica World Bold"/>
                  <a:cs typeface="Helvetica World Bold"/>
                  <a:sym typeface="Helvetica World Bold"/>
                </a:rPr>
                <a:t>Show relationships</a:t>
              </a:r>
              <a:r>
                <a:rPr lang="en-US" sz="2059">
                  <a:solidFill>
                    <a:srgbClr val="72624A"/>
                  </a:solidFill>
                  <a:latin typeface="Helvetica World"/>
                  <a:ea typeface="Helvetica World"/>
                  <a:cs typeface="Helvetica World"/>
                  <a:sym typeface="Helvetica World"/>
                </a:rPr>
                <a:t> between variables using dots.</a:t>
              </a:r>
            </a:p>
          </p:txBody>
        </p:sp>
      </p:grpSp>
      <p:grpSp>
        <p:nvGrpSpPr>
          <p:cNvPr id="8" name="Group 8"/>
          <p:cNvGrpSpPr/>
          <p:nvPr/>
        </p:nvGrpSpPr>
        <p:grpSpPr>
          <a:xfrm>
            <a:off x="9296400" y="4248150"/>
            <a:ext cx="4010025" cy="3179225"/>
            <a:chOff x="0" y="0"/>
            <a:chExt cx="621258" cy="492545"/>
          </a:xfrm>
        </p:grpSpPr>
        <p:sp>
          <p:nvSpPr>
            <p:cNvPr id="9" name="Freeform 9"/>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3"/>
              <a:stretch>
                <a:fillRect l="-337" r="-337"/>
              </a:stretch>
            </a:blipFill>
          </p:spPr>
        </p:sp>
      </p:grpSp>
      <p:grpSp>
        <p:nvGrpSpPr>
          <p:cNvPr id="10" name="Group 10"/>
          <p:cNvGrpSpPr/>
          <p:nvPr/>
        </p:nvGrpSpPr>
        <p:grpSpPr>
          <a:xfrm>
            <a:off x="13611225" y="4248150"/>
            <a:ext cx="4010025" cy="3179225"/>
            <a:chOff x="0" y="0"/>
            <a:chExt cx="621258" cy="492545"/>
          </a:xfrm>
        </p:grpSpPr>
        <p:sp>
          <p:nvSpPr>
            <p:cNvPr id="11" name="Freeform 11"/>
            <p:cNvSpPr/>
            <p:nvPr/>
          </p:nvSpPr>
          <p:spPr>
            <a:xfrm>
              <a:off x="0" y="0"/>
              <a:ext cx="621258" cy="492545"/>
            </a:xfrm>
            <a:custGeom>
              <a:avLst/>
              <a:gdLst/>
              <a:ahLst/>
              <a:cxnLst/>
              <a:rect l="l" t="t" r="r" b="b"/>
              <a:pathLst>
                <a:path w="621258" h="492545">
                  <a:moveTo>
                    <a:pt x="67572" y="0"/>
                  </a:moveTo>
                  <a:lnTo>
                    <a:pt x="553685" y="0"/>
                  </a:lnTo>
                  <a:cubicBezTo>
                    <a:pt x="571607" y="0"/>
                    <a:pt x="588794" y="7119"/>
                    <a:pt x="601466" y="19792"/>
                  </a:cubicBezTo>
                  <a:cubicBezTo>
                    <a:pt x="614139" y="32464"/>
                    <a:pt x="621258" y="49651"/>
                    <a:pt x="621258" y="67572"/>
                  </a:cubicBezTo>
                  <a:lnTo>
                    <a:pt x="621258" y="424973"/>
                  </a:lnTo>
                  <a:cubicBezTo>
                    <a:pt x="621258" y="442894"/>
                    <a:pt x="614139" y="460081"/>
                    <a:pt x="601466" y="472754"/>
                  </a:cubicBezTo>
                  <a:cubicBezTo>
                    <a:pt x="588794" y="485426"/>
                    <a:pt x="571607" y="492545"/>
                    <a:pt x="553685" y="492545"/>
                  </a:cubicBezTo>
                  <a:lnTo>
                    <a:pt x="67572" y="492545"/>
                  </a:lnTo>
                  <a:cubicBezTo>
                    <a:pt x="49651" y="492545"/>
                    <a:pt x="32464" y="485426"/>
                    <a:pt x="19792" y="472754"/>
                  </a:cubicBezTo>
                  <a:cubicBezTo>
                    <a:pt x="7119" y="460081"/>
                    <a:pt x="0" y="442894"/>
                    <a:pt x="0" y="424973"/>
                  </a:cubicBezTo>
                  <a:lnTo>
                    <a:pt x="0" y="67572"/>
                  </a:lnTo>
                  <a:cubicBezTo>
                    <a:pt x="0" y="49651"/>
                    <a:pt x="7119" y="32464"/>
                    <a:pt x="19792" y="19792"/>
                  </a:cubicBezTo>
                  <a:cubicBezTo>
                    <a:pt x="32464" y="7119"/>
                    <a:pt x="49651" y="0"/>
                    <a:pt x="67572" y="0"/>
                  </a:cubicBezTo>
                  <a:close/>
                </a:path>
              </a:pathLst>
            </a:custGeom>
            <a:blipFill>
              <a:blip r:embed="rId4"/>
              <a:stretch>
                <a:fillRect l="-337" r="-337"/>
              </a:stretch>
            </a:blipFill>
          </p:spPr>
        </p:sp>
      </p:grpSp>
      <p:grpSp>
        <p:nvGrpSpPr>
          <p:cNvPr id="12" name="Group 12"/>
          <p:cNvGrpSpPr/>
          <p:nvPr/>
        </p:nvGrpSpPr>
        <p:grpSpPr>
          <a:xfrm>
            <a:off x="9296400" y="7829550"/>
            <a:ext cx="4010025" cy="1291180"/>
            <a:chOff x="0" y="0"/>
            <a:chExt cx="5346700" cy="1721573"/>
          </a:xfrm>
        </p:grpSpPr>
        <p:sp>
          <p:nvSpPr>
            <p:cNvPr id="13" name="TextBox 13"/>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Heatmaps</a:t>
              </a:r>
            </a:p>
          </p:txBody>
        </p:sp>
        <p:sp>
          <p:nvSpPr>
            <p:cNvPr id="14" name="TextBox 14"/>
            <p:cNvSpPr txBox="1"/>
            <p:nvPr/>
          </p:nvSpPr>
          <p:spPr>
            <a:xfrm>
              <a:off x="0" y="759459"/>
              <a:ext cx="5346700" cy="962114"/>
            </a:xfrm>
            <a:prstGeom prst="rect">
              <a:avLst/>
            </a:prstGeom>
          </p:spPr>
          <p:txBody>
            <a:bodyPr lIns="0" tIns="0" rIns="0" bIns="0" rtlCol="0" anchor="t">
              <a:spAutoFit/>
            </a:bodyPr>
            <a:lstStyle/>
            <a:p>
              <a:pPr marL="0" lvl="0" indent="0" algn="ctr">
                <a:lnSpc>
                  <a:spcPts val="2883"/>
                </a:lnSpc>
              </a:pPr>
              <a:r>
                <a:rPr lang="en-US" sz="2059" b="1">
                  <a:solidFill>
                    <a:srgbClr val="72624A"/>
                  </a:solidFill>
                  <a:latin typeface="Helvetica World Bold"/>
                  <a:ea typeface="Helvetica World Bold"/>
                  <a:cs typeface="Helvetica World Bold"/>
                  <a:sym typeface="Helvetica World Bold"/>
                </a:rPr>
                <a:t>Visualize data density</a:t>
              </a:r>
              <a:r>
                <a:rPr lang="en-US" sz="2059">
                  <a:solidFill>
                    <a:srgbClr val="72624A"/>
                  </a:solidFill>
                  <a:latin typeface="Helvetica World"/>
                  <a:ea typeface="Helvetica World"/>
                  <a:cs typeface="Helvetica World"/>
                  <a:sym typeface="Helvetica World"/>
                </a:rPr>
                <a:t> through color variations.</a:t>
              </a:r>
            </a:p>
          </p:txBody>
        </p:sp>
      </p:grpSp>
      <p:grpSp>
        <p:nvGrpSpPr>
          <p:cNvPr id="15" name="Group 15"/>
          <p:cNvGrpSpPr/>
          <p:nvPr/>
        </p:nvGrpSpPr>
        <p:grpSpPr>
          <a:xfrm>
            <a:off x="13611225" y="7829550"/>
            <a:ext cx="4010025" cy="1291180"/>
            <a:chOff x="0" y="0"/>
            <a:chExt cx="5346700" cy="1721573"/>
          </a:xfrm>
        </p:grpSpPr>
        <p:sp>
          <p:nvSpPr>
            <p:cNvPr id="16" name="TextBox 16"/>
            <p:cNvSpPr txBox="1"/>
            <p:nvPr/>
          </p:nvSpPr>
          <p:spPr>
            <a:xfrm>
              <a:off x="0" y="-38100"/>
              <a:ext cx="5346700" cy="566420"/>
            </a:xfrm>
            <a:prstGeom prst="rect">
              <a:avLst/>
            </a:prstGeom>
          </p:spPr>
          <p:txBody>
            <a:bodyPr lIns="0" tIns="0" rIns="0" bIns="0" rtlCol="0" anchor="t">
              <a:spAutoFit/>
            </a:bodyPr>
            <a:lstStyle/>
            <a:p>
              <a:pPr marL="0" lvl="0" indent="0" algn="ctr">
                <a:lnSpc>
                  <a:spcPts val="3359"/>
                </a:lnSpc>
              </a:pPr>
              <a:r>
                <a:rPr lang="en-US" sz="2400" b="1">
                  <a:solidFill>
                    <a:srgbClr val="72624A"/>
                  </a:solidFill>
                  <a:latin typeface="Helvetica World Bold"/>
                  <a:ea typeface="Helvetica World Bold"/>
                  <a:cs typeface="Helvetica World Bold"/>
                  <a:sym typeface="Helvetica World Bold"/>
                </a:rPr>
                <a:t>Dashboards</a:t>
              </a:r>
            </a:p>
          </p:txBody>
        </p:sp>
        <p:sp>
          <p:nvSpPr>
            <p:cNvPr id="17" name="TextBox 17"/>
            <p:cNvSpPr txBox="1"/>
            <p:nvPr/>
          </p:nvSpPr>
          <p:spPr>
            <a:xfrm>
              <a:off x="0" y="759459"/>
              <a:ext cx="5346700" cy="962114"/>
            </a:xfrm>
            <a:prstGeom prst="rect">
              <a:avLst/>
            </a:prstGeom>
          </p:spPr>
          <p:txBody>
            <a:bodyPr lIns="0" tIns="0" rIns="0" bIns="0" rtlCol="0" anchor="t">
              <a:spAutoFit/>
            </a:bodyPr>
            <a:lstStyle/>
            <a:p>
              <a:pPr marL="0" lvl="0" indent="0" algn="ctr">
                <a:lnSpc>
                  <a:spcPts val="2883"/>
                </a:lnSpc>
              </a:pPr>
              <a:r>
                <a:rPr lang="en-US" sz="2059" b="1">
                  <a:solidFill>
                    <a:srgbClr val="72624A"/>
                  </a:solidFill>
                  <a:latin typeface="Helvetica World Bold"/>
                  <a:ea typeface="Helvetica World Bold"/>
                  <a:cs typeface="Helvetica World Bold"/>
                  <a:sym typeface="Helvetica World Bold"/>
                </a:rPr>
                <a:t>Integrate multiple visualizations</a:t>
              </a:r>
              <a:r>
                <a:rPr lang="en-US" sz="2059">
                  <a:solidFill>
                    <a:srgbClr val="72624A"/>
                  </a:solidFill>
                  <a:latin typeface="Helvetica World"/>
                  <a:ea typeface="Helvetica World"/>
                  <a:cs typeface="Helvetica World"/>
                  <a:sym typeface="Helvetica World"/>
                </a:rPr>
                <a:t> for comprehensive insights.</a:t>
              </a: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grpSp>
        <p:nvGrpSpPr>
          <p:cNvPr id="2" name="Group 2"/>
          <p:cNvGrpSpPr/>
          <p:nvPr/>
        </p:nvGrpSpPr>
        <p:grpSpPr>
          <a:xfrm rot="2058190">
            <a:off x="-8315153" y="-2517302"/>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9C8369"/>
            </a:solidFill>
            <a:ln cap="sq">
              <a:noFill/>
              <a:prstDash val="solid"/>
              <a:miter/>
            </a:ln>
          </p:spPr>
        </p:sp>
        <p:sp>
          <p:nvSpPr>
            <p:cNvPr id="4" name="TextBox 4"/>
            <p:cNvSpPr txBox="1"/>
            <p:nvPr/>
          </p:nvSpPr>
          <p:spPr>
            <a:xfrm>
              <a:off x="0" y="-152400"/>
              <a:ext cx="1476351" cy="1052926"/>
            </a:xfrm>
            <a:prstGeom prst="rect">
              <a:avLst/>
            </a:prstGeom>
          </p:spPr>
          <p:txBody>
            <a:bodyPr lIns="123349" tIns="123349" rIns="123349" bIns="123349" rtlCol="0" anchor="ctr"/>
            <a:lstStyle/>
            <a:p>
              <a:pPr marL="0" lvl="0" indent="0" algn="ctr">
                <a:lnSpc>
                  <a:spcPts val="11060"/>
                </a:lnSpc>
                <a:spcBef>
                  <a:spcPct val="0"/>
                </a:spcBef>
              </a:pPr>
              <a:endParaRPr/>
            </a:p>
          </p:txBody>
        </p:sp>
      </p:grpSp>
      <p:grpSp>
        <p:nvGrpSpPr>
          <p:cNvPr id="5" name="Group 5"/>
          <p:cNvGrpSpPr/>
          <p:nvPr/>
        </p:nvGrpSpPr>
        <p:grpSpPr>
          <a:xfrm>
            <a:off x="9296400" y="666750"/>
            <a:ext cx="7191375" cy="8074470"/>
            <a:chOff x="0" y="0"/>
            <a:chExt cx="9588500" cy="10765959"/>
          </a:xfrm>
        </p:grpSpPr>
        <p:sp>
          <p:nvSpPr>
            <p:cNvPr id="6" name="TextBox 6"/>
            <p:cNvSpPr txBox="1"/>
            <p:nvPr/>
          </p:nvSpPr>
          <p:spPr>
            <a:xfrm>
              <a:off x="0" y="66675"/>
              <a:ext cx="9588500" cy="2774992"/>
            </a:xfrm>
            <a:prstGeom prst="rect">
              <a:avLst/>
            </a:prstGeom>
          </p:spPr>
          <p:txBody>
            <a:bodyPr lIns="0" tIns="0" rIns="0" bIns="0" rtlCol="0" anchor="t">
              <a:spAutoFit/>
            </a:bodyPr>
            <a:lstStyle/>
            <a:p>
              <a:pPr marL="0" lvl="0" indent="0" algn="l">
                <a:lnSpc>
                  <a:spcPts val="8046"/>
                </a:lnSpc>
              </a:pPr>
              <a:r>
                <a:rPr lang="en-US" sz="7314" b="1" spc="-182">
                  <a:solidFill>
                    <a:srgbClr val="72624A"/>
                  </a:solidFill>
                  <a:latin typeface="Garet Bold"/>
                  <a:ea typeface="Garet Bold"/>
                  <a:cs typeface="Garet Bold"/>
                  <a:sym typeface="Garet Bold"/>
                </a:rPr>
                <a:t>Advanced Visualizations</a:t>
              </a:r>
            </a:p>
          </p:txBody>
        </p:sp>
        <p:sp>
          <p:nvSpPr>
            <p:cNvPr id="7" name="TextBox 7"/>
            <p:cNvSpPr txBox="1"/>
            <p:nvPr/>
          </p:nvSpPr>
          <p:spPr>
            <a:xfrm>
              <a:off x="0" y="3636475"/>
              <a:ext cx="9588500" cy="7129484"/>
            </a:xfrm>
            <a:prstGeom prst="rect">
              <a:avLst/>
            </a:prstGeom>
          </p:spPr>
          <p:txBody>
            <a:bodyPr lIns="0" tIns="0" rIns="0" bIns="0" rtlCol="0" anchor="t">
              <a:spAutoFit/>
            </a:bodyPr>
            <a:lstStyle/>
            <a:p>
              <a:pPr marL="0" lvl="0" indent="0" algn="l">
                <a:lnSpc>
                  <a:spcPts val="3870"/>
                </a:lnSpc>
              </a:pPr>
              <a:r>
                <a:rPr lang="en-US" sz="2764">
                  <a:solidFill>
                    <a:srgbClr val="72624A"/>
                  </a:solidFill>
                  <a:latin typeface="Helvetica World"/>
                  <a:ea typeface="Helvetica World"/>
                  <a:cs typeface="Helvetica World"/>
                  <a:sym typeface="Helvetica World"/>
                </a:rPr>
                <a:t>Geographic maps, network graphs, and infographics are </a:t>
              </a:r>
              <a:r>
                <a:rPr lang="en-US" sz="2764" b="1">
                  <a:solidFill>
                    <a:srgbClr val="72624A"/>
                  </a:solidFill>
                  <a:latin typeface="Helvetica World Bold"/>
                  <a:ea typeface="Helvetica World Bold"/>
                  <a:cs typeface="Helvetica World Bold"/>
                  <a:sym typeface="Helvetica World Bold"/>
                </a:rPr>
                <a:t>powerful tools</a:t>
              </a:r>
              <a:r>
                <a:rPr lang="en-US" sz="2764">
                  <a:solidFill>
                    <a:srgbClr val="72624A"/>
                  </a:solidFill>
                  <a:latin typeface="Helvetica World"/>
                  <a:ea typeface="Helvetica World"/>
                  <a:cs typeface="Helvetica World"/>
                  <a:sym typeface="Helvetica World"/>
                </a:rPr>
                <a:t> for presenting complex data. Geographic maps offer spatial insights by relating data to locations, while network graphs illustrate relationships and connections in data. Infographics combine visual elements and text to convey information engagingly and clearly, making these advanced visualizations essential for professionals seeking to communicate data effectively and creatively in their presentations.</a:t>
              </a:r>
            </a:p>
          </p:txBody>
        </p:sp>
      </p:grpSp>
      <p:grpSp>
        <p:nvGrpSpPr>
          <p:cNvPr id="8" name="Group 8"/>
          <p:cNvGrpSpPr/>
          <p:nvPr/>
        </p:nvGrpSpPr>
        <p:grpSpPr>
          <a:xfrm>
            <a:off x="-39072" y="1318054"/>
            <a:ext cx="8302229" cy="8302196"/>
            <a:chOff x="0" y="0"/>
            <a:chExt cx="11069639" cy="11069594"/>
          </a:xfrm>
        </p:grpSpPr>
        <p:grpSp>
          <p:nvGrpSpPr>
            <p:cNvPr id="9" name="Group 9"/>
            <p:cNvGrpSpPr>
              <a:grpSpLocks noChangeAspect="1"/>
            </p:cNvGrpSpPr>
            <p:nvPr/>
          </p:nvGrpSpPr>
          <p:grpSpPr>
            <a:xfrm>
              <a:off x="0" y="0"/>
              <a:ext cx="11069639" cy="1106959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C8369"/>
              </a:solidFill>
              <a:ln w="12700">
                <a:solidFill>
                  <a:srgbClr val="000000"/>
                </a:solidFill>
              </a:ln>
            </p:spPr>
          </p:sp>
        </p:grpSp>
        <p:grpSp>
          <p:nvGrpSpPr>
            <p:cNvPr id="11" name="Group 11"/>
            <p:cNvGrpSpPr/>
            <p:nvPr/>
          </p:nvGrpSpPr>
          <p:grpSpPr>
            <a:xfrm>
              <a:off x="943769" y="943747"/>
              <a:ext cx="9182100" cy="9182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ACE"/>
        </a:solidFill>
        <a:effectLst/>
      </p:bgPr>
    </p:bg>
    <p:spTree>
      <p:nvGrpSpPr>
        <p:cNvPr id="1" name=""/>
        <p:cNvGrpSpPr/>
        <p:nvPr/>
      </p:nvGrpSpPr>
      <p:grpSpPr>
        <a:xfrm>
          <a:off x="0" y="0"/>
          <a:ext cx="0" cy="0"/>
          <a:chOff x="0" y="0"/>
          <a:chExt cx="0" cy="0"/>
        </a:xfrm>
      </p:grpSpPr>
      <p:grpSp>
        <p:nvGrpSpPr>
          <p:cNvPr id="2" name="Group 2"/>
          <p:cNvGrpSpPr/>
          <p:nvPr/>
        </p:nvGrpSpPr>
        <p:grpSpPr>
          <a:xfrm>
            <a:off x="4981575" y="666750"/>
            <a:ext cx="4010025" cy="2686050"/>
            <a:chOff x="0" y="0"/>
            <a:chExt cx="1141571" cy="764663"/>
          </a:xfrm>
        </p:grpSpPr>
        <p:sp>
          <p:nvSpPr>
            <p:cNvPr id="3" name="Freeform 3"/>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2"/>
              <a:stretch>
                <a:fillRect l="-174" r="-174"/>
              </a:stretch>
            </a:blipFill>
          </p:spPr>
        </p:sp>
      </p:grpSp>
      <p:grpSp>
        <p:nvGrpSpPr>
          <p:cNvPr id="4" name="Group 4"/>
          <p:cNvGrpSpPr/>
          <p:nvPr/>
        </p:nvGrpSpPr>
        <p:grpSpPr>
          <a:xfrm>
            <a:off x="9296400" y="666750"/>
            <a:ext cx="4010025" cy="2686050"/>
            <a:chOff x="0" y="0"/>
            <a:chExt cx="1141571" cy="764663"/>
          </a:xfrm>
        </p:grpSpPr>
        <p:sp>
          <p:nvSpPr>
            <p:cNvPr id="5" name="Freeform 5"/>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3"/>
              <a:stretch>
                <a:fillRect l="-174" r="-174"/>
              </a:stretch>
            </a:blipFill>
          </p:spPr>
        </p:sp>
      </p:grpSp>
      <p:grpSp>
        <p:nvGrpSpPr>
          <p:cNvPr id="6" name="Group 6"/>
          <p:cNvGrpSpPr/>
          <p:nvPr/>
        </p:nvGrpSpPr>
        <p:grpSpPr>
          <a:xfrm>
            <a:off x="13611225" y="666750"/>
            <a:ext cx="4010025" cy="2686050"/>
            <a:chOff x="0" y="0"/>
            <a:chExt cx="1141571" cy="764663"/>
          </a:xfrm>
        </p:grpSpPr>
        <p:sp>
          <p:nvSpPr>
            <p:cNvPr id="7" name="Freeform 7"/>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4"/>
              <a:stretch>
                <a:fillRect l="-174" r="-174"/>
              </a:stretch>
            </a:blipFill>
          </p:spPr>
        </p:sp>
      </p:grpSp>
      <p:grpSp>
        <p:nvGrpSpPr>
          <p:cNvPr id="8" name="Group 8"/>
          <p:cNvGrpSpPr/>
          <p:nvPr/>
        </p:nvGrpSpPr>
        <p:grpSpPr>
          <a:xfrm>
            <a:off x="4981575" y="5344637"/>
            <a:ext cx="4010025" cy="2686050"/>
            <a:chOff x="0" y="0"/>
            <a:chExt cx="1141571" cy="764663"/>
          </a:xfrm>
        </p:grpSpPr>
        <p:sp>
          <p:nvSpPr>
            <p:cNvPr id="9" name="Freeform 9"/>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5"/>
              <a:stretch>
                <a:fillRect l="-174" r="-174"/>
              </a:stretch>
            </a:blipFill>
          </p:spPr>
        </p:sp>
      </p:grpSp>
      <p:grpSp>
        <p:nvGrpSpPr>
          <p:cNvPr id="10" name="Group 10"/>
          <p:cNvGrpSpPr/>
          <p:nvPr/>
        </p:nvGrpSpPr>
        <p:grpSpPr>
          <a:xfrm>
            <a:off x="9296400" y="5344637"/>
            <a:ext cx="4010025" cy="2686050"/>
            <a:chOff x="0" y="0"/>
            <a:chExt cx="1141571" cy="764663"/>
          </a:xfrm>
        </p:grpSpPr>
        <p:sp>
          <p:nvSpPr>
            <p:cNvPr id="11" name="Freeform 11"/>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6"/>
              <a:stretch>
                <a:fillRect l="-174" r="-174"/>
              </a:stretch>
            </a:blipFill>
          </p:spPr>
        </p:sp>
      </p:grpSp>
      <p:grpSp>
        <p:nvGrpSpPr>
          <p:cNvPr id="12" name="Group 12"/>
          <p:cNvGrpSpPr/>
          <p:nvPr/>
        </p:nvGrpSpPr>
        <p:grpSpPr>
          <a:xfrm>
            <a:off x="4981575" y="3558143"/>
            <a:ext cx="4010025" cy="1340961"/>
            <a:chOff x="0" y="0"/>
            <a:chExt cx="5346700" cy="1787948"/>
          </a:xfrm>
        </p:grpSpPr>
        <p:sp>
          <p:nvSpPr>
            <p:cNvPr id="13" name="TextBox 13"/>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Tableau</a:t>
              </a:r>
            </a:p>
          </p:txBody>
        </p:sp>
        <p:sp>
          <p:nvSpPr>
            <p:cNvPr id="14" name="TextBox 14"/>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A leading platform for interactive data visualization.</a:t>
              </a:r>
            </a:p>
          </p:txBody>
        </p:sp>
      </p:grpSp>
      <p:grpSp>
        <p:nvGrpSpPr>
          <p:cNvPr id="15" name="Group 15"/>
          <p:cNvGrpSpPr/>
          <p:nvPr/>
        </p:nvGrpSpPr>
        <p:grpSpPr>
          <a:xfrm>
            <a:off x="9296400" y="3558143"/>
            <a:ext cx="4010025" cy="1340961"/>
            <a:chOff x="0" y="0"/>
            <a:chExt cx="5346700" cy="1787948"/>
          </a:xfrm>
        </p:grpSpPr>
        <p:sp>
          <p:nvSpPr>
            <p:cNvPr id="16" name="TextBox 16"/>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Power BI</a:t>
              </a:r>
            </a:p>
          </p:txBody>
        </p:sp>
        <p:sp>
          <p:nvSpPr>
            <p:cNvPr id="17" name="TextBox 17"/>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Microsoft’s powerful tool for business analytics insights.</a:t>
              </a:r>
            </a:p>
          </p:txBody>
        </p:sp>
      </p:grpSp>
      <p:grpSp>
        <p:nvGrpSpPr>
          <p:cNvPr id="18" name="Group 18"/>
          <p:cNvGrpSpPr/>
          <p:nvPr/>
        </p:nvGrpSpPr>
        <p:grpSpPr>
          <a:xfrm>
            <a:off x="13611225" y="3558143"/>
            <a:ext cx="4010025" cy="1340961"/>
            <a:chOff x="0" y="0"/>
            <a:chExt cx="5346700" cy="1787948"/>
          </a:xfrm>
        </p:grpSpPr>
        <p:sp>
          <p:nvSpPr>
            <p:cNvPr id="19" name="TextBox 19"/>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D3.js</a:t>
              </a:r>
            </a:p>
          </p:txBody>
        </p:sp>
        <p:sp>
          <p:nvSpPr>
            <p:cNvPr id="20" name="TextBox 20"/>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A JavaScript library for dynamic data-driven visualizations.</a:t>
              </a:r>
            </a:p>
          </p:txBody>
        </p:sp>
      </p:grpSp>
      <p:grpSp>
        <p:nvGrpSpPr>
          <p:cNvPr id="21" name="Group 21"/>
          <p:cNvGrpSpPr/>
          <p:nvPr/>
        </p:nvGrpSpPr>
        <p:grpSpPr>
          <a:xfrm>
            <a:off x="4981575" y="8240237"/>
            <a:ext cx="4010025" cy="1340961"/>
            <a:chOff x="0" y="0"/>
            <a:chExt cx="5346700" cy="1787948"/>
          </a:xfrm>
        </p:grpSpPr>
        <p:sp>
          <p:nvSpPr>
            <p:cNvPr id="22" name="TextBox 22"/>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Interactive Dashboards</a:t>
              </a:r>
            </a:p>
          </p:txBody>
        </p:sp>
        <p:sp>
          <p:nvSpPr>
            <p:cNvPr id="23" name="TextBox 23"/>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Engaging visualizations that facilitate data exploration.</a:t>
              </a:r>
            </a:p>
          </p:txBody>
        </p:sp>
      </p:grpSp>
      <p:grpSp>
        <p:nvGrpSpPr>
          <p:cNvPr id="24" name="Group 24"/>
          <p:cNvGrpSpPr/>
          <p:nvPr/>
        </p:nvGrpSpPr>
        <p:grpSpPr>
          <a:xfrm>
            <a:off x="9296400" y="8240237"/>
            <a:ext cx="4010025" cy="1340961"/>
            <a:chOff x="0" y="0"/>
            <a:chExt cx="5346700" cy="1787948"/>
          </a:xfrm>
        </p:grpSpPr>
        <p:sp>
          <p:nvSpPr>
            <p:cNvPr id="25" name="TextBox 25"/>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Business Analytics</a:t>
              </a:r>
            </a:p>
          </p:txBody>
        </p:sp>
        <p:sp>
          <p:nvSpPr>
            <p:cNvPr id="26" name="TextBox 26"/>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Insights derived from real-time data analysis tools.</a:t>
              </a:r>
            </a:p>
          </p:txBody>
        </p:sp>
      </p:grpSp>
      <p:grpSp>
        <p:nvGrpSpPr>
          <p:cNvPr id="27" name="Group 27"/>
          <p:cNvGrpSpPr/>
          <p:nvPr/>
        </p:nvGrpSpPr>
        <p:grpSpPr>
          <a:xfrm>
            <a:off x="13611225" y="5344637"/>
            <a:ext cx="4010025" cy="2686050"/>
            <a:chOff x="0" y="0"/>
            <a:chExt cx="1141571" cy="764663"/>
          </a:xfrm>
        </p:grpSpPr>
        <p:sp>
          <p:nvSpPr>
            <p:cNvPr id="28" name="Freeform 28"/>
            <p:cNvSpPr/>
            <p:nvPr/>
          </p:nvSpPr>
          <p:spPr>
            <a:xfrm>
              <a:off x="0" y="0"/>
              <a:ext cx="1141571" cy="764663"/>
            </a:xfrm>
            <a:custGeom>
              <a:avLst/>
              <a:gdLst/>
              <a:ahLst/>
              <a:cxnLst/>
              <a:rect l="l" t="t" r="r" b="b"/>
              <a:pathLst>
                <a:path w="1141571" h="764663">
                  <a:moveTo>
                    <a:pt x="67572" y="0"/>
                  </a:moveTo>
                  <a:lnTo>
                    <a:pt x="1073999" y="0"/>
                  </a:lnTo>
                  <a:cubicBezTo>
                    <a:pt x="1091920" y="0"/>
                    <a:pt x="1109108" y="7119"/>
                    <a:pt x="1121780" y="19792"/>
                  </a:cubicBezTo>
                  <a:cubicBezTo>
                    <a:pt x="1134452" y="32464"/>
                    <a:pt x="1141571" y="49651"/>
                    <a:pt x="1141571" y="67572"/>
                  </a:cubicBezTo>
                  <a:lnTo>
                    <a:pt x="1141571" y="697091"/>
                  </a:lnTo>
                  <a:cubicBezTo>
                    <a:pt x="1141571" y="715012"/>
                    <a:pt x="1134452" y="732199"/>
                    <a:pt x="1121780" y="744871"/>
                  </a:cubicBezTo>
                  <a:cubicBezTo>
                    <a:pt x="1109108" y="757544"/>
                    <a:pt x="1091920" y="764663"/>
                    <a:pt x="1073999" y="764663"/>
                  </a:cubicBezTo>
                  <a:lnTo>
                    <a:pt x="67572" y="764663"/>
                  </a:lnTo>
                  <a:cubicBezTo>
                    <a:pt x="49651" y="764663"/>
                    <a:pt x="32464" y="757544"/>
                    <a:pt x="19792" y="744871"/>
                  </a:cubicBezTo>
                  <a:cubicBezTo>
                    <a:pt x="7119" y="732199"/>
                    <a:pt x="0" y="715012"/>
                    <a:pt x="0" y="697091"/>
                  </a:cubicBezTo>
                  <a:lnTo>
                    <a:pt x="0" y="67572"/>
                  </a:lnTo>
                  <a:cubicBezTo>
                    <a:pt x="0" y="49651"/>
                    <a:pt x="7119" y="32464"/>
                    <a:pt x="19792" y="19792"/>
                  </a:cubicBezTo>
                  <a:cubicBezTo>
                    <a:pt x="32464" y="7119"/>
                    <a:pt x="49651" y="0"/>
                    <a:pt x="67572" y="0"/>
                  </a:cubicBezTo>
                  <a:close/>
                </a:path>
              </a:pathLst>
            </a:custGeom>
            <a:blipFill>
              <a:blip r:embed="rId7"/>
              <a:stretch>
                <a:fillRect l="-174" r="-174"/>
              </a:stretch>
            </a:blipFill>
          </p:spPr>
        </p:sp>
      </p:grpSp>
      <p:grpSp>
        <p:nvGrpSpPr>
          <p:cNvPr id="29" name="Group 29"/>
          <p:cNvGrpSpPr/>
          <p:nvPr/>
        </p:nvGrpSpPr>
        <p:grpSpPr>
          <a:xfrm>
            <a:off x="13611225" y="8240237"/>
            <a:ext cx="4010025" cy="1340961"/>
            <a:chOff x="0" y="0"/>
            <a:chExt cx="5346700" cy="1787948"/>
          </a:xfrm>
        </p:grpSpPr>
        <p:sp>
          <p:nvSpPr>
            <p:cNvPr id="30" name="TextBox 30"/>
            <p:cNvSpPr txBox="1"/>
            <p:nvPr/>
          </p:nvSpPr>
          <p:spPr>
            <a:xfrm>
              <a:off x="0" y="-47625"/>
              <a:ext cx="5346700" cy="564261"/>
            </a:xfrm>
            <a:prstGeom prst="rect">
              <a:avLst/>
            </a:prstGeom>
          </p:spPr>
          <p:txBody>
            <a:bodyPr lIns="0" tIns="0" rIns="0" bIns="0" rtlCol="0" anchor="t">
              <a:spAutoFit/>
            </a:bodyPr>
            <a:lstStyle/>
            <a:p>
              <a:pPr marL="0" lvl="0" indent="0" algn="ctr">
                <a:lnSpc>
                  <a:spcPts val="3318"/>
                </a:lnSpc>
              </a:pPr>
              <a:r>
                <a:rPr lang="en-US" sz="2370" b="1">
                  <a:solidFill>
                    <a:srgbClr val="72624A"/>
                  </a:solidFill>
                  <a:latin typeface="Helvetica World Bold"/>
                  <a:ea typeface="Helvetica World Bold"/>
                  <a:cs typeface="Helvetica World Bold"/>
                  <a:sym typeface="Helvetica World Bold"/>
                </a:rPr>
                <a:t>Dynamic Visuals</a:t>
              </a:r>
            </a:p>
          </p:txBody>
        </p:sp>
        <p:sp>
          <p:nvSpPr>
            <p:cNvPr id="31" name="TextBox 31"/>
            <p:cNvSpPr txBox="1"/>
            <p:nvPr/>
          </p:nvSpPr>
          <p:spPr>
            <a:xfrm>
              <a:off x="0" y="750739"/>
              <a:ext cx="5346700" cy="1037209"/>
            </a:xfrm>
            <a:prstGeom prst="rect">
              <a:avLst/>
            </a:prstGeom>
          </p:spPr>
          <p:txBody>
            <a:bodyPr lIns="0" tIns="0" rIns="0" bIns="0" rtlCol="0" anchor="t">
              <a:spAutoFit/>
            </a:bodyPr>
            <a:lstStyle/>
            <a:p>
              <a:pPr marL="0" lvl="0" indent="0" algn="ctr">
                <a:lnSpc>
                  <a:spcPts val="3191"/>
                </a:lnSpc>
              </a:pPr>
              <a:r>
                <a:rPr lang="en-US" sz="2279">
                  <a:solidFill>
                    <a:srgbClr val="72624A"/>
                  </a:solidFill>
                  <a:latin typeface="Helvetica World"/>
                  <a:ea typeface="Helvetica World"/>
                  <a:cs typeface="Helvetica World"/>
                  <a:sym typeface="Helvetica World"/>
                </a:rPr>
                <a:t>Innovative representations that enhance data storytelling.</a:t>
              </a:r>
            </a:p>
          </p:txBody>
        </p:sp>
      </p:grpSp>
      <p:sp>
        <p:nvSpPr>
          <p:cNvPr id="32" name="Freeform 32"/>
          <p:cNvSpPr/>
          <p:nvPr/>
        </p:nvSpPr>
        <p:spPr>
          <a:xfrm>
            <a:off x="666750" y="8724900"/>
            <a:ext cx="895350" cy="895350"/>
          </a:xfrm>
          <a:custGeom>
            <a:avLst/>
            <a:gdLst/>
            <a:ahLst/>
            <a:cxnLst/>
            <a:rect l="l" t="t" r="r" b="b"/>
            <a:pathLst>
              <a:path w="895350" h="895350">
                <a:moveTo>
                  <a:pt x="0" y="0"/>
                </a:moveTo>
                <a:lnTo>
                  <a:pt x="895350" y="0"/>
                </a:lnTo>
                <a:lnTo>
                  <a:pt x="895350" y="895350"/>
                </a:lnTo>
                <a:lnTo>
                  <a:pt x="0" y="8953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0"/>
        </a:solidFill>
        <a:effectLst/>
      </p:bgPr>
    </p:bg>
    <p:spTree>
      <p:nvGrpSpPr>
        <p:cNvPr id="1" name=""/>
        <p:cNvGrpSpPr/>
        <p:nvPr/>
      </p:nvGrpSpPr>
      <p:grpSpPr>
        <a:xfrm>
          <a:off x="0" y="0"/>
          <a:ext cx="0" cy="0"/>
          <a:chOff x="0" y="0"/>
          <a:chExt cx="0" cy="0"/>
        </a:xfrm>
      </p:grpSpPr>
      <p:grpSp>
        <p:nvGrpSpPr>
          <p:cNvPr id="2" name="Group 2"/>
          <p:cNvGrpSpPr/>
          <p:nvPr/>
        </p:nvGrpSpPr>
        <p:grpSpPr>
          <a:xfrm rot="2058190">
            <a:off x="-8315153" y="-2517302"/>
            <a:ext cx="13610886" cy="8302196"/>
            <a:chOff x="0" y="0"/>
            <a:chExt cx="1476351" cy="900526"/>
          </a:xfrm>
        </p:grpSpPr>
        <p:sp>
          <p:nvSpPr>
            <p:cNvPr id="3" name="Freeform 3"/>
            <p:cNvSpPr/>
            <p:nvPr/>
          </p:nvSpPr>
          <p:spPr>
            <a:xfrm>
              <a:off x="0" y="0"/>
              <a:ext cx="1476351" cy="900526"/>
            </a:xfrm>
            <a:custGeom>
              <a:avLst/>
              <a:gdLst/>
              <a:ahLst/>
              <a:cxnLst/>
              <a:rect l="l" t="t" r="r" b="b"/>
              <a:pathLst>
                <a:path w="1476351" h="900526">
                  <a:moveTo>
                    <a:pt x="0" y="0"/>
                  </a:moveTo>
                  <a:lnTo>
                    <a:pt x="1476351" y="0"/>
                  </a:lnTo>
                  <a:lnTo>
                    <a:pt x="1476351" y="900526"/>
                  </a:lnTo>
                  <a:lnTo>
                    <a:pt x="0" y="900526"/>
                  </a:lnTo>
                  <a:close/>
                </a:path>
              </a:pathLst>
            </a:custGeom>
            <a:solidFill>
              <a:srgbClr val="9C8369"/>
            </a:solidFill>
            <a:ln cap="sq">
              <a:noFill/>
              <a:prstDash val="solid"/>
              <a:miter/>
            </a:ln>
          </p:spPr>
        </p:sp>
        <p:sp>
          <p:nvSpPr>
            <p:cNvPr id="4" name="TextBox 4"/>
            <p:cNvSpPr txBox="1"/>
            <p:nvPr/>
          </p:nvSpPr>
          <p:spPr>
            <a:xfrm>
              <a:off x="0" y="-152400"/>
              <a:ext cx="1476351" cy="1052926"/>
            </a:xfrm>
            <a:prstGeom prst="rect">
              <a:avLst/>
            </a:prstGeom>
          </p:spPr>
          <p:txBody>
            <a:bodyPr lIns="123349" tIns="123349" rIns="123349" bIns="123349" rtlCol="0" anchor="ctr"/>
            <a:lstStyle/>
            <a:p>
              <a:pPr marL="0" lvl="0" indent="0" algn="ctr">
                <a:lnSpc>
                  <a:spcPts val="10990"/>
                </a:lnSpc>
                <a:spcBef>
                  <a:spcPct val="0"/>
                </a:spcBef>
              </a:pPr>
              <a:endParaRPr/>
            </a:p>
          </p:txBody>
        </p:sp>
      </p:grpSp>
      <p:grpSp>
        <p:nvGrpSpPr>
          <p:cNvPr id="5" name="Group 5"/>
          <p:cNvGrpSpPr/>
          <p:nvPr/>
        </p:nvGrpSpPr>
        <p:grpSpPr>
          <a:xfrm>
            <a:off x="9296400" y="666750"/>
            <a:ext cx="7191375" cy="8560689"/>
            <a:chOff x="0" y="0"/>
            <a:chExt cx="9588500" cy="11414252"/>
          </a:xfrm>
        </p:grpSpPr>
        <p:sp>
          <p:nvSpPr>
            <p:cNvPr id="6" name="TextBox 6"/>
            <p:cNvSpPr txBox="1"/>
            <p:nvPr/>
          </p:nvSpPr>
          <p:spPr>
            <a:xfrm>
              <a:off x="0" y="66675"/>
              <a:ext cx="9588500" cy="2774992"/>
            </a:xfrm>
            <a:prstGeom prst="rect">
              <a:avLst/>
            </a:prstGeom>
          </p:spPr>
          <p:txBody>
            <a:bodyPr lIns="0" tIns="0" rIns="0" bIns="0" rtlCol="0" anchor="t">
              <a:spAutoFit/>
            </a:bodyPr>
            <a:lstStyle/>
            <a:p>
              <a:pPr marL="0" lvl="0" indent="0" algn="l">
                <a:lnSpc>
                  <a:spcPts val="8046"/>
                </a:lnSpc>
              </a:pPr>
              <a:r>
                <a:rPr lang="en-US" sz="7314" b="1" spc="-182">
                  <a:solidFill>
                    <a:srgbClr val="72624A"/>
                  </a:solidFill>
                  <a:latin typeface="Garet Bold"/>
                  <a:ea typeface="Garet Bold"/>
                  <a:cs typeface="Garet Bold"/>
                  <a:sym typeface="Garet Bold"/>
                </a:rPr>
                <a:t>Real-World Use Cases</a:t>
              </a:r>
            </a:p>
          </p:txBody>
        </p:sp>
        <p:sp>
          <p:nvSpPr>
            <p:cNvPr id="7" name="TextBox 7"/>
            <p:cNvSpPr txBox="1"/>
            <p:nvPr/>
          </p:nvSpPr>
          <p:spPr>
            <a:xfrm>
              <a:off x="0" y="3636475"/>
              <a:ext cx="9588500" cy="7777777"/>
            </a:xfrm>
            <a:prstGeom prst="rect">
              <a:avLst/>
            </a:prstGeom>
          </p:spPr>
          <p:txBody>
            <a:bodyPr lIns="0" tIns="0" rIns="0" bIns="0" rtlCol="0" anchor="t">
              <a:spAutoFit/>
            </a:bodyPr>
            <a:lstStyle/>
            <a:p>
              <a:pPr marL="0" lvl="0" indent="0" algn="l">
                <a:lnSpc>
                  <a:spcPts val="3846"/>
                </a:lnSpc>
              </a:pPr>
              <a:r>
                <a:rPr lang="en-US" sz="2747">
                  <a:solidFill>
                    <a:srgbClr val="72624A"/>
                  </a:solidFill>
                  <a:latin typeface="Helvetica World"/>
                  <a:ea typeface="Helvetica World"/>
                  <a:cs typeface="Helvetica World"/>
                  <a:sym typeface="Helvetica World"/>
                </a:rPr>
                <a:t>Effective data visualization transforms complex datasets into clear insights. By leveraging </a:t>
              </a:r>
              <a:r>
                <a:rPr lang="en-US" sz="2747" b="1">
                  <a:solidFill>
                    <a:srgbClr val="72624A"/>
                  </a:solidFill>
                  <a:latin typeface="Helvetica World Bold"/>
                  <a:ea typeface="Helvetica World Bold"/>
                  <a:cs typeface="Helvetica World Bold"/>
                  <a:sym typeface="Helvetica World Bold"/>
                </a:rPr>
                <a:t>engaging displays</a:t>
              </a:r>
              <a:r>
                <a:rPr lang="en-US" sz="2747">
                  <a:solidFill>
                    <a:srgbClr val="72624A"/>
                  </a:solidFill>
                  <a:latin typeface="Helvetica World"/>
                  <a:ea typeface="Helvetica World"/>
                  <a:cs typeface="Helvetica World"/>
                  <a:sym typeface="Helvetica World"/>
                </a:rPr>
                <a:t>, professionals can communicate findings that drive strategic decisions. For instance, dashboards showcasing key performance indicators allow stakeholders to grasp trends quickly. Real-world examples highlight how companies utilize visualizations to enhance understanding and foster collaboration, ensuring that data informs decision-making processes in meaningful, impactful ways.</a:t>
              </a:r>
            </a:p>
          </p:txBody>
        </p:sp>
      </p:grpSp>
      <p:grpSp>
        <p:nvGrpSpPr>
          <p:cNvPr id="8" name="Group 8"/>
          <p:cNvGrpSpPr/>
          <p:nvPr/>
        </p:nvGrpSpPr>
        <p:grpSpPr>
          <a:xfrm>
            <a:off x="-39072" y="1318054"/>
            <a:ext cx="8302229" cy="8302196"/>
            <a:chOff x="0" y="0"/>
            <a:chExt cx="11069639" cy="11069594"/>
          </a:xfrm>
        </p:grpSpPr>
        <p:grpSp>
          <p:nvGrpSpPr>
            <p:cNvPr id="9" name="Group 9"/>
            <p:cNvGrpSpPr>
              <a:grpSpLocks noChangeAspect="1"/>
            </p:cNvGrpSpPr>
            <p:nvPr/>
          </p:nvGrpSpPr>
          <p:grpSpPr>
            <a:xfrm>
              <a:off x="0" y="0"/>
              <a:ext cx="11069639" cy="1106959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C8369"/>
              </a:solidFill>
              <a:ln w="12700">
                <a:solidFill>
                  <a:srgbClr val="000000"/>
                </a:solidFill>
              </a:ln>
            </p:spPr>
          </p:sp>
        </p:grpSp>
        <p:grpSp>
          <p:nvGrpSpPr>
            <p:cNvPr id="11" name="Group 11"/>
            <p:cNvGrpSpPr/>
            <p:nvPr/>
          </p:nvGrpSpPr>
          <p:grpSpPr>
            <a:xfrm>
              <a:off x="943769" y="943747"/>
              <a:ext cx="9182100" cy="9182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621</Words>
  <Application>Microsoft Office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Garet Bold</vt:lpstr>
      <vt:lpstr>Helvetica World</vt:lpstr>
      <vt:lpstr>Helvetica World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Unleashing Insights Through Visuals</dc:title>
  <dc:creator>PADMANAVA</dc:creator>
  <dc:description>Presentation - Unleashing Insights Through Visuals</dc:description>
  <cp:lastModifiedBy>mojumderpadmanava@gmail.com</cp:lastModifiedBy>
  <cp:revision>1</cp:revision>
  <dcterms:created xsi:type="dcterms:W3CDTF">2006-08-16T00:00:00Z</dcterms:created>
  <dcterms:modified xsi:type="dcterms:W3CDTF">2025-10-18T05:48:45Z</dcterms:modified>
  <dc:identifier>DAG14HjOJaw</dc:identifier>
</cp:coreProperties>
</file>